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Lst>
  <p:sldSz cy="5143500" cx="9144000"/>
  <p:notesSz cx="6858000" cy="9144000"/>
  <p:embeddedFontLst>
    <p:embeddedFont>
      <p:font typeface="Raleway"/>
      <p:regular r:id="rId48"/>
      <p:bold r:id="rId49"/>
      <p:italic r:id="rId50"/>
      <p:boldItalic r:id="rId51"/>
    </p:embeddedFont>
    <p:embeddedFont>
      <p:font typeface="Proxima Nova"/>
      <p:regular r:id="rId52"/>
      <p:bold r:id="rId53"/>
      <p:italic r:id="rId54"/>
      <p:boldItalic r:id="rId55"/>
    </p:embeddedFont>
    <p:embeddedFont>
      <p:font typeface="Amatic SC"/>
      <p:regular r:id="rId56"/>
      <p:bold r:id="rId57"/>
    </p:embeddedFont>
    <p:embeddedFont>
      <p:font typeface="Playfair Display"/>
      <p:regular r:id="rId58"/>
      <p:bold r:id="rId59"/>
      <p:italic r:id="rId60"/>
      <p:boldItalic r:id="rId61"/>
    </p:embeddedFont>
    <p:embeddedFont>
      <p:font typeface="Lato"/>
      <p:regular r:id="rId62"/>
      <p:bold r:id="rId63"/>
      <p:italic r:id="rId64"/>
      <p:boldItalic r:id="rId65"/>
    </p:embeddedFont>
    <p:embeddedFont>
      <p:font typeface="Source Code Pro"/>
      <p:regular r:id="rId66"/>
      <p:bold r:id="rId67"/>
      <p:italic r:id="rId68"/>
      <p:boldItalic r:id="rId69"/>
    </p:embeddedFont>
    <p:embeddedFont>
      <p:font typeface="Roboto Mono"/>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3A8442D8-4DF3-4A1B-BA57-7ABB8E8389EC}">
  <a:tblStyle styleId="{3A8442D8-4DF3-4A1B-BA57-7ABB8E8389E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37E1143-10B6-45E6-8082-E1743F7A0EAC}"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Raleway-regular.fntdata"/><Relationship Id="rId47" Type="http://schemas.openxmlformats.org/officeDocument/2006/relationships/slide" Target="slides/slide40.xml"/><Relationship Id="rId49" Type="http://schemas.openxmlformats.org/officeDocument/2006/relationships/font" Target="fonts/Raleway-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obotoMono-boldItalic.fntdata"/><Relationship Id="rId72" Type="http://schemas.openxmlformats.org/officeDocument/2006/relationships/font" Target="fonts/RobotoMono-italic.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RobotoMono-bold.fntdata"/><Relationship Id="rId70" Type="http://schemas.openxmlformats.org/officeDocument/2006/relationships/font" Target="fonts/RobotoMono-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Lato-regular.fntdata"/><Relationship Id="rId61" Type="http://schemas.openxmlformats.org/officeDocument/2006/relationships/font" Target="fonts/PlayfairDisplay-boldItalic.fntdata"/><Relationship Id="rId20" Type="http://schemas.openxmlformats.org/officeDocument/2006/relationships/slide" Target="slides/slide13.xml"/><Relationship Id="rId64" Type="http://schemas.openxmlformats.org/officeDocument/2006/relationships/font" Target="fonts/Lato-italic.fntdata"/><Relationship Id="rId63" Type="http://schemas.openxmlformats.org/officeDocument/2006/relationships/font" Target="fonts/Lato-bold.fntdata"/><Relationship Id="rId22" Type="http://schemas.openxmlformats.org/officeDocument/2006/relationships/slide" Target="slides/slide15.xml"/><Relationship Id="rId66" Type="http://schemas.openxmlformats.org/officeDocument/2006/relationships/font" Target="fonts/SourceCodePro-regular.fntdata"/><Relationship Id="rId21" Type="http://schemas.openxmlformats.org/officeDocument/2006/relationships/slide" Target="slides/slide14.xml"/><Relationship Id="rId65" Type="http://schemas.openxmlformats.org/officeDocument/2006/relationships/font" Target="fonts/Lato-boldItalic.fntdata"/><Relationship Id="rId24" Type="http://schemas.openxmlformats.org/officeDocument/2006/relationships/slide" Target="slides/slide17.xml"/><Relationship Id="rId68" Type="http://schemas.openxmlformats.org/officeDocument/2006/relationships/font" Target="fonts/SourceCodePro-italic.fntdata"/><Relationship Id="rId23" Type="http://schemas.openxmlformats.org/officeDocument/2006/relationships/slide" Target="slides/slide16.xml"/><Relationship Id="rId67" Type="http://schemas.openxmlformats.org/officeDocument/2006/relationships/font" Target="fonts/SourceCodePro-bold.fntdata"/><Relationship Id="rId60" Type="http://schemas.openxmlformats.org/officeDocument/2006/relationships/font" Target="fonts/PlayfairDisplay-italic.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SourceCodePro-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aleway-boldItalic.fntdata"/><Relationship Id="rId50" Type="http://schemas.openxmlformats.org/officeDocument/2006/relationships/font" Target="fonts/Raleway-italic.fntdata"/><Relationship Id="rId53" Type="http://schemas.openxmlformats.org/officeDocument/2006/relationships/font" Target="fonts/ProximaNova-bold.fntdata"/><Relationship Id="rId52" Type="http://schemas.openxmlformats.org/officeDocument/2006/relationships/font" Target="fonts/ProximaNova-regular.fntdata"/><Relationship Id="rId11" Type="http://schemas.openxmlformats.org/officeDocument/2006/relationships/slide" Target="slides/slide4.xml"/><Relationship Id="rId55" Type="http://schemas.openxmlformats.org/officeDocument/2006/relationships/font" Target="fonts/ProximaNova-boldItalic.fntdata"/><Relationship Id="rId10" Type="http://schemas.openxmlformats.org/officeDocument/2006/relationships/slide" Target="slides/slide3.xml"/><Relationship Id="rId54" Type="http://schemas.openxmlformats.org/officeDocument/2006/relationships/font" Target="fonts/ProximaNova-italic.fntdata"/><Relationship Id="rId13" Type="http://schemas.openxmlformats.org/officeDocument/2006/relationships/slide" Target="slides/slide6.xml"/><Relationship Id="rId57" Type="http://schemas.openxmlformats.org/officeDocument/2006/relationships/font" Target="fonts/AmaticSC-bold.fntdata"/><Relationship Id="rId12" Type="http://schemas.openxmlformats.org/officeDocument/2006/relationships/slide" Target="slides/slide5.xml"/><Relationship Id="rId56" Type="http://schemas.openxmlformats.org/officeDocument/2006/relationships/font" Target="fonts/AmaticSC-regular.fntdata"/><Relationship Id="rId15" Type="http://schemas.openxmlformats.org/officeDocument/2006/relationships/slide" Target="slides/slide8.xml"/><Relationship Id="rId59" Type="http://schemas.openxmlformats.org/officeDocument/2006/relationships/font" Target="fonts/PlayfairDisplay-bold.fntdata"/><Relationship Id="rId14" Type="http://schemas.openxmlformats.org/officeDocument/2006/relationships/slide" Target="slides/slide7.xml"/><Relationship Id="rId58" Type="http://schemas.openxmlformats.org/officeDocument/2006/relationships/font" Target="fonts/PlayfairDisplay-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4780f97f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4780f97f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61a87baa8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61a87baa8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4780f97fb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4780f97fb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600b1c4d40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600b1c4d40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600b1c4d40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600b1c4d40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600b1c4d40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600b1c4d40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600b1c4d40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600b1c4d40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61fe594e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61fe594e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63036ac52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63036ac52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61fe594e1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61fe594e1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600b1c4d40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600b1c4d40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61fe594e1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61fe594e1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6189d411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6189d411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600b1c4d40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600b1c4d40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600b1c4d40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600b1c4d40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600b1c4d4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600b1c4d4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600b1c4d40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600b1c4d40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5ffd7654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5ffd7654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4780f97fb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4780f97fb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6012b93ff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6012b93ff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4780f97fb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4780f97fb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61a87baa8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61a87baa8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4780f97fb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4780f97fb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4780f97fb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4780f97fb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4780f97fb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4780f97fb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4780f97fb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4780f97fb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4780f97fba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4780f97fba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47845cb90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47845cb90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4780f97fb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4780f97fb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41af453a3e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41af453a3e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41af453a3e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41af453a3e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41af453a3e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41af453a3e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61a87baa8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61a87baa8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41af453a3e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41af453a3e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61a87baa8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61a87baa8b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61a87baa8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61a87baa8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61a87baa8b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61a87baa8b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61c61e9f6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61c61e9f6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620965fa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620965fa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6" name="Shape 56"/>
        <p:cNvGrpSpPr/>
        <p:nvPr/>
      </p:nvGrpSpPr>
      <p:grpSpPr>
        <a:xfrm>
          <a:off x="0" y="0"/>
          <a:ext cx="0" cy="0"/>
          <a:chOff x="0" y="0"/>
          <a:chExt cx="0" cy="0"/>
        </a:xfrm>
      </p:grpSpPr>
      <p:sp>
        <p:nvSpPr>
          <p:cNvPr id="57" name="Google Shape;57;p14"/>
          <p:cNvSpPr/>
          <p:nvPr/>
        </p:nvSpPr>
        <p:spPr>
          <a:xfrm>
            <a:off x="2749050" y="748800"/>
            <a:ext cx="3645900" cy="36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a:off x="2992950" y="992700"/>
            <a:ext cx="3158100" cy="3158100"/>
          </a:xfrm>
          <a:prstGeom prst="rect">
            <a:avLst/>
          </a:prstGeom>
          <a:noFill/>
          <a:ln cap="flat"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txBox="1"/>
          <p:nvPr>
            <p:ph type="ctrTitle"/>
          </p:nvPr>
        </p:nvSpPr>
        <p:spPr>
          <a:xfrm>
            <a:off x="3096250" y="1627200"/>
            <a:ext cx="2951400" cy="1584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p:txBody>
      </p:sp>
      <p:sp>
        <p:nvSpPr>
          <p:cNvPr id="60" name="Google Shape;60;p14"/>
          <p:cNvSpPr txBox="1"/>
          <p:nvPr>
            <p:ph idx="1" type="subTitle"/>
          </p:nvPr>
        </p:nvSpPr>
        <p:spPr>
          <a:xfrm>
            <a:off x="3096363" y="3266930"/>
            <a:ext cx="2951400" cy="70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2pPr>
            <a:lvl3pPr lvl="2"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3pPr>
            <a:lvl4pPr lvl="3"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4pPr>
            <a:lvl5pPr lvl="4"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5pPr>
            <a:lvl6pPr lvl="5"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6pPr>
            <a:lvl7pPr lvl="6"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7pPr>
            <a:lvl8pPr lvl="7"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8pPr>
            <a:lvl9pPr lvl="8"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61" name="Google Shape;61;p1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62" name="Shape 62"/>
        <p:cNvGrpSpPr/>
        <p:nvPr/>
      </p:nvGrpSpPr>
      <p:grpSpPr>
        <a:xfrm>
          <a:off x="0" y="0"/>
          <a:ext cx="0" cy="0"/>
          <a:chOff x="0" y="0"/>
          <a:chExt cx="0" cy="0"/>
        </a:xfrm>
      </p:grpSpPr>
      <p:sp>
        <p:nvSpPr>
          <p:cNvPr id="63" name="Google Shape;63;p15"/>
          <p:cNvSpPr txBox="1"/>
          <p:nvPr>
            <p:ph type="title"/>
          </p:nvPr>
        </p:nvSpPr>
        <p:spPr>
          <a:xfrm>
            <a:off x="509550" y="1423875"/>
            <a:ext cx="8124900" cy="1798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64" name="Google Shape;64;p1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Google Shape;66;p16"/>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8" name="Google Shape;68;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9" name="Google Shape;69;p1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0" name="Shape 70"/>
        <p:cNvGrpSpPr/>
        <p:nvPr/>
      </p:nvGrpSpPr>
      <p:grpSpPr>
        <a:xfrm>
          <a:off x="0" y="0"/>
          <a:ext cx="0" cy="0"/>
          <a:chOff x="0" y="0"/>
          <a:chExt cx="0" cy="0"/>
        </a:xfrm>
      </p:grpSpPr>
      <p:sp>
        <p:nvSpPr>
          <p:cNvPr id="71" name="Google Shape;71;p17"/>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2" name="Google Shape;72;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3" name="Google Shape;73;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4" name="Google Shape;74;p1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5" name="Shape 75"/>
        <p:cNvGrpSpPr/>
        <p:nvPr/>
      </p:nvGrpSpPr>
      <p:grpSpPr>
        <a:xfrm>
          <a:off x="0" y="0"/>
          <a:ext cx="0" cy="0"/>
          <a:chOff x="0" y="0"/>
          <a:chExt cx="0" cy="0"/>
        </a:xfrm>
      </p:grpSpPr>
      <p:sp>
        <p:nvSpPr>
          <p:cNvPr id="76" name="Google Shape;76;p18"/>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7" name="Google Shape;77;p1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8" name="Shape 78"/>
        <p:cNvGrpSpPr/>
        <p:nvPr/>
      </p:nvGrpSpPr>
      <p:grpSpPr>
        <a:xfrm>
          <a:off x="0" y="0"/>
          <a:ext cx="0" cy="0"/>
          <a:chOff x="0" y="0"/>
          <a:chExt cx="0" cy="0"/>
        </a:xfrm>
      </p:grpSpPr>
      <p:sp>
        <p:nvSpPr>
          <p:cNvPr id="79" name="Google Shape;79;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0" name="Google Shape;80;p19"/>
          <p:cNvSpPr txBox="1"/>
          <p:nvPr>
            <p:ph idx="1" type="body"/>
          </p:nvPr>
        </p:nvSpPr>
        <p:spPr>
          <a:xfrm>
            <a:off x="311700" y="1391378"/>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1" name="Google Shape;81;p1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2"/>
        </a:solidFill>
      </p:bgPr>
    </p:bg>
    <p:spTree>
      <p:nvGrpSpPr>
        <p:cNvPr id="82" name="Shape 82"/>
        <p:cNvGrpSpPr/>
        <p:nvPr/>
      </p:nvGrpSpPr>
      <p:grpSpPr>
        <a:xfrm>
          <a:off x="0" y="0"/>
          <a:ext cx="0" cy="0"/>
          <a:chOff x="0" y="0"/>
          <a:chExt cx="0" cy="0"/>
        </a:xfrm>
      </p:grpSpPr>
      <p:sp>
        <p:nvSpPr>
          <p:cNvPr id="83" name="Google Shape;83;p20"/>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84" name="Google Shape;84;p2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5" name="Shape 85"/>
        <p:cNvGrpSpPr/>
        <p:nvPr/>
      </p:nvGrpSpPr>
      <p:grpSpPr>
        <a:xfrm>
          <a:off x="0" y="0"/>
          <a:ext cx="0" cy="0"/>
          <a:chOff x="0" y="0"/>
          <a:chExt cx="0" cy="0"/>
        </a:xfrm>
      </p:grpSpPr>
      <p:sp>
        <p:nvSpPr>
          <p:cNvPr id="86" name="Google Shape;86;p21"/>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 name="Google Shape;87;p2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88" name="Google Shape;88;p21"/>
          <p:cNvSpPr txBox="1"/>
          <p:nvPr>
            <p:ph type="title"/>
          </p:nvPr>
        </p:nvSpPr>
        <p:spPr>
          <a:xfrm>
            <a:off x="265500" y="1107950"/>
            <a:ext cx="4045200" cy="1683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9" name="Google Shape;89;p21"/>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0" name="Google Shape;90;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91" name="Google Shape;91;p2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2" name="Shape 92"/>
        <p:cNvGrpSpPr/>
        <p:nvPr/>
      </p:nvGrpSpPr>
      <p:grpSpPr>
        <a:xfrm>
          <a:off x="0" y="0"/>
          <a:ext cx="0" cy="0"/>
          <a:chOff x="0" y="0"/>
          <a:chExt cx="0" cy="0"/>
        </a:xfrm>
      </p:grpSpPr>
      <p:sp>
        <p:nvSpPr>
          <p:cNvPr id="93" name="Google Shape;93;p22"/>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94" name="Google Shape;94;p2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5" name="Shape 95"/>
        <p:cNvGrpSpPr/>
        <p:nvPr/>
      </p:nvGrpSpPr>
      <p:grpSpPr>
        <a:xfrm>
          <a:off x="0" y="0"/>
          <a:ext cx="0" cy="0"/>
          <a:chOff x="0" y="0"/>
          <a:chExt cx="0" cy="0"/>
        </a:xfrm>
      </p:grpSpPr>
      <p:sp>
        <p:nvSpPr>
          <p:cNvPr id="96" name="Google Shape;96;p23"/>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3"/>
          <p:cNvSpPr txBox="1"/>
          <p:nvPr>
            <p:ph hasCustomPrompt="1" type="title"/>
          </p:nvPr>
        </p:nvSpPr>
        <p:spPr>
          <a:xfrm>
            <a:off x="311700" y="1233100"/>
            <a:ext cx="8520600" cy="1610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0"/>
              <a:buFont typeface="Lato"/>
              <a:buNone/>
              <a:defRPr sz="10000">
                <a:latin typeface="Lato"/>
                <a:ea typeface="Lato"/>
                <a:cs typeface="Lato"/>
                <a:sym typeface="Lato"/>
              </a:defRPr>
            </a:lvl1pPr>
            <a:lvl2pPr lvl="1" rtl="0" algn="ctr">
              <a:spcBef>
                <a:spcPts val="0"/>
              </a:spcBef>
              <a:spcAft>
                <a:spcPts val="0"/>
              </a:spcAft>
              <a:buSzPts val="10000"/>
              <a:buFont typeface="Lato"/>
              <a:buNone/>
              <a:defRPr sz="10000">
                <a:latin typeface="Lato"/>
                <a:ea typeface="Lato"/>
                <a:cs typeface="Lato"/>
                <a:sym typeface="Lato"/>
              </a:defRPr>
            </a:lvl2pPr>
            <a:lvl3pPr lvl="2" rtl="0" algn="ctr">
              <a:spcBef>
                <a:spcPts val="0"/>
              </a:spcBef>
              <a:spcAft>
                <a:spcPts val="0"/>
              </a:spcAft>
              <a:buSzPts val="10000"/>
              <a:buFont typeface="Lato"/>
              <a:buNone/>
              <a:defRPr sz="10000">
                <a:latin typeface="Lato"/>
                <a:ea typeface="Lato"/>
                <a:cs typeface="Lato"/>
                <a:sym typeface="Lato"/>
              </a:defRPr>
            </a:lvl3pPr>
            <a:lvl4pPr lvl="3" rtl="0" algn="ctr">
              <a:spcBef>
                <a:spcPts val="0"/>
              </a:spcBef>
              <a:spcAft>
                <a:spcPts val="0"/>
              </a:spcAft>
              <a:buSzPts val="10000"/>
              <a:buFont typeface="Lato"/>
              <a:buNone/>
              <a:defRPr sz="10000">
                <a:latin typeface="Lato"/>
                <a:ea typeface="Lato"/>
                <a:cs typeface="Lato"/>
                <a:sym typeface="Lato"/>
              </a:defRPr>
            </a:lvl4pPr>
            <a:lvl5pPr lvl="4" rtl="0" algn="ctr">
              <a:spcBef>
                <a:spcPts val="0"/>
              </a:spcBef>
              <a:spcAft>
                <a:spcPts val="0"/>
              </a:spcAft>
              <a:buSzPts val="10000"/>
              <a:buFont typeface="Lato"/>
              <a:buNone/>
              <a:defRPr sz="10000">
                <a:latin typeface="Lato"/>
                <a:ea typeface="Lato"/>
                <a:cs typeface="Lato"/>
                <a:sym typeface="Lato"/>
              </a:defRPr>
            </a:lvl5pPr>
            <a:lvl6pPr lvl="5" rtl="0" algn="ctr">
              <a:spcBef>
                <a:spcPts val="0"/>
              </a:spcBef>
              <a:spcAft>
                <a:spcPts val="0"/>
              </a:spcAft>
              <a:buSzPts val="10000"/>
              <a:buFont typeface="Lato"/>
              <a:buNone/>
              <a:defRPr sz="10000">
                <a:latin typeface="Lato"/>
                <a:ea typeface="Lato"/>
                <a:cs typeface="Lato"/>
                <a:sym typeface="Lato"/>
              </a:defRPr>
            </a:lvl6pPr>
            <a:lvl7pPr lvl="6" rtl="0" algn="ctr">
              <a:spcBef>
                <a:spcPts val="0"/>
              </a:spcBef>
              <a:spcAft>
                <a:spcPts val="0"/>
              </a:spcAft>
              <a:buSzPts val="10000"/>
              <a:buFont typeface="Lato"/>
              <a:buNone/>
              <a:defRPr sz="10000">
                <a:latin typeface="Lato"/>
                <a:ea typeface="Lato"/>
                <a:cs typeface="Lato"/>
                <a:sym typeface="Lato"/>
              </a:defRPr>
            </a:lvl7pPr>
            <a:lvl8pPr lvl="7" rtl="0" algn="ctr">
              <a:spcBef>
                <a:spcPts val="0"/>
              </a:spcBef>
              <a:spcAft>
                <a:spcPts val="0"/>
              </a:spcAft>
              <a:buSzPts val="10000"/>
              <a:buFont typeface="Lato"/>
              <a:buNone/>
              <a:defRPr sz="10000">
                <a:latin typeface="Lato"/>
                <a:ea typeface="Lato"/>
                <a:cs typeface="Lato"/>
                <a:sym typeface="Lato"/>
              </a:defRPr>
            </a:lvl8pPr>
            <a:lvl9pPr lvl="8" rtl="0"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98" name="Google Shape;98;p23"/>
          <p:cNvSpPr txBox="1"/>
          <p:nvPr>
            <p:ph idx="1" type="body"/>
          </p:nvPr>
        </p:nvSpPr>
        <p:spPr>
          <a:xfrm>
            <a:off x="311700" y="2919450"/>
            <a:ext cx="85206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9" name="Google Shape;99;p2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0" name="Shape 100"/>
        <p:cNvGrpSpPr/>
        <p:nvPr/>
      </p:nvGrpSpPr>
      <p:grpSpPr>
        <a:xfrm>
          <a:off x="0" y="0"/>
          <a:ext cx="0" cy="0"/>
          <a:chOff x="0" y="0"/>
          <a:chExt cx="0" cy="0"/>
        </a:xfrm>
      </p:grpSpPr>
      <p:sp>
        <p:nvSpPr>
          <p:cNvPr id="101" name="Google Shape;101;p2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1600"/>
              </a:spcBef>
              <a:spcAft>
                <a:spcPts val="0"/>
              </a:spcAft>
              <a:buClr>
                <a:schemeClr val="accent1"/>
              </a:buClr>
              <a:buSzPts val="1400"/>
              <a:buChar char="○"/>
              <a:defRPr>
                <a:solidFill>
                  <a:schemeClr val="accent1"/>
                </a:solidFill>
                <a:highlight>
                  <a:schemeClr val="lt1"/>
                </a:highlight>
              </a:defRPr>
            </a:lvl2pPr>
            <a:lvl3pPr indent="-317500" lvl="2" marL="1371600">
              <a:spcBef>
                <a:spcPts val="1600"/>
              </a:spcBef>
              <a:spcAft>
                <a:spcPts val="0"/>
              </a:spcAft>
              <a:buClr>
                <a:schemeClr val="accent1"/>
              </a:buClr>
              <a:buSzPts val="1400"/>
              <a:buChar char="■"/>
              <a:defRPr>
                <a:solidFill>
                  <a:schemeClr val="accent1"/>
                </a:solidFill>
                <a:highlight>
                  <a:schemeClr val="lt1"/>
                </a:highlight>
              </a:defRPr>
            </a:lvl3pPr>
            <a:lvl4pPr indent="-317500" lvl="3" marL="1828800">
              <a:spcBef>
                <a:spcPts val="1600"/>
              </a:spcBef>
              <a:spcAft>
                <a:spcPts val="0"/>
              </a:spcAft>
              <a:buClr>
                <a:schemeClr val="accent1"/>
              </a:buClr>
              <a:buSzPts val="1400"/>
              <a:buChar char="●"/>
              <a:defRPr>
                <a:solidFill>
                  <a:schemeClr val="accent1"/>
                </a:solidFill>
                <a:highlight>
                  <a:schemeClr val="lt1"/>
                </a:highlight>
              </a:defRPr>
            </a:lvl4pPr>
            <a:lvl5pPr indent="-317500" lvl="4" marL="2286000">
              <a:spcBef>
                <a:spcPts val="1600"/>
              </a:spcBef>
              <a:spcAft>
                <a:spcPts val="0"/>
              </a:spcAft>
              <a:buClr>
                <a:schemeClr val="accent1"/>
              </a:buClr>
              <a:buSzPts val="1400"/>
              <a:buChar char="○"/>
              <a:defRPr>
                <a:solidFill>
                  <a:schemeClr val="accent1"/>
                </a:solidFill>
                <a:highlight>
                  <a:schemeClr val="lt1"/>
                </a:highlight>
              </a:defRPr>
            </a:lvl5pPr>
            <a:lvl6pPr indent="-317500" lvl="5" marL="2743200">
              <a:spcBef>
                <a:spcPts val="1600"/>
              </a:spcBef>
              <a:spcAft>
                <a:spcPts val="0"/>
              </a:spcAft>
              <a:buClr>
                <a:schemeClr val="accent1"/>
              </a:buClr>
              <a:buSzPts val="1400"/>
              <a:buChar char="■"/>
              <a:defRPr>
                <a:solidFill>
                  <a:schemeClr val="accent1"/>
                </a:solidFill>
                <a:highlight>
                  <a:schemeClr val="lt1"/>
                </a:highlight>
              </a:defRPr>
            </a:lvl6pPr>
            <a:lvl7pPr indent="-317500" lvl="6" marL="3200400">
              <a:spcBef>
                <a:spcPts val="1600"/>
              </a:spcBef>
              <a:spcAft>
                <a:spcPts val="0"/>
              </a:spcAft>
              <a:buClr>
                <a:schemeClr val="accent1"/>
              </a:buClr>
              <a:buSzPts val="1400"/>
              <a:buChar char="●"/>
              <a:defRPr>
                <a:solidFill>
                  <a:schemeClr val="accent1"/>
                </a:solidFill>
                <a:highlight>
                  <a:schemeClr val="lt1"/>
                </a:highlight>
              </a:defRPr>
            </a:lvl7pPr>
            <a:lvl8pPr indent="-317500" lvl="7" marL="3657600">
              <a:spcBef>
                <a:spcPts val="1600"/>
              </a:spcBef>
              <a:spcAft>
                <a:spcPts val="0"/>
              </a:spcAft>
              <a:buClr>
                <a:schemeClr val="accent1"/>
              </a:buClr>
              <a:buSzPts val="1400"/>
              <a:buChar char="○"/>
              <a:defRPr>
                <a:solidFill>
                  <a:schemeClr val="accent1"/>
                </a:solidFill>
                <a:highlight>
                  <a:schemeClr val="lt1"/>
                </a:highlight>
              </a:defRPr>
            </a:lvl8pPr>
            <a:lvl9pPr indent="-317500" lvl="8" marL="4114800">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oral">
    <p:bg>
      <p:bgPr>
        <a:solidFill>
          <a:schemeClr val="lt1"/>
        </a:solidFill>
      </p:bgPr>
    </p:bg>
    <p:spTree>
      <p:nvGrpSpPr>
        <p:cNvPr id="52" name="Shape 52"/>
        <p:cNvGrpSpPr/>
        <p:nvPr/>
      </p:nvGrpSpPr>
      <p:grpSpPr>
        <a:xfrm>
          <a:off x="0" y="0"/>
          <a:ext cx="0" cy="0"/>
          <a:chOff x="0" y="0"/>
          <a:chExt cx="0" cy="0"/>
        </a:xfrm>
      </p:grpSpPr>
      <p:sp>
        <p:nvSpPr>
          <p:cNvPr id="53" name="Google Shape;53;p13"/>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54" name="Google Shape;5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55" name="Google Shape;55;p1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2.png"/><Relationship Id="rId7"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hyperlink" Target="https://docs.aws.amazon.com/elasticbeanstalk/latest/dg/concepts-roles-service.html" TargetMode="External"/><Relationship Id="rId5" Type="http://schemas.openxmlformats.org/officeDocument/2006/relationships/hyperlink" Target="https://docs.aws.amazon.com/elasticbeanstalk/latest/dg/concepts-roles-instance.html" TargetMode="External"/><Relationship Id="rId6" Type="http://schemas.openxmlformats.org/officeDocument/2006/relationships/hyperlink" Target="https://docs.aws.amazon.com/elasticbeanstalk/latest/dg/concepts.html#concepts-version"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35.png"/><Relationship Id="rId6"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29.png"/><Relationship Id="rId5" Type="http://schemas.openxmlformats.org/officeDocument/2006/relationships/image" Target="../media/image25.png"/><Relationship Id="rId6"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docs.aws.amazon.com/IAM/latest/UserGuide/id_roles_common-scenarios_federated-users.html" TargetMode="External"/><Relationship Id="rId4" Type="http://schemas.openxmlformats.org/officeDocument/2006/relationships/hyperlink" Target="https://aws.amazon.com/cognito/"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42.png"/><Relationship Id="rId5"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docs.aws.amazon.com/IAM/latest/UserGuide/id_credentials_temp_request.html" TargetMode="External"/><Relationship Id="rId4" Type="http://schemas.openxmlformats.org/officeDocument/2006/relationships/hyperlink" Target="https://docs.aws.amazon.com/STS/latest/APIReference/API_AssumeRole.html" TargetMode="External"/><Relationship Id="rId9" Type="http://schemas.openxmlformats.org/officeDocument/2006/relationships/hyperlink" Target="https://docs.aws.amazon.com/STS/latest/APIReference/API_GetSessionToken.html" TargetMode="External"/><Relationship Id="rId5" Type="http://schemas.openxmlformats.org/officeDocument/2006/relationships/hyperlink" Target="https://docs.aws.amazon.com/STS/latest/APIReference/API_AssumeRoleWithWebIdentity.html" TargetMode="External"/><Relationship Id="rId6" Type="http://schemas.openxmlformats.org/officeDocument/2006/relationships/hyperlink" Target="https://docs.aws.amazon.com/STS/latest/APIReference/API_AssumeRoleWithSAML.html" TargetMode="External"/><Relationship Id="rId7" Type="http://schemas.openxmlformats.org/officeDocument/2006/relationships/hyperlink" Target="https://www.oasis-open.org/standards#samlv2.0" TargetMode="External"/><Relationship Id="rId8" Type="http://schemas.openxmlformats.org/officeDocument/2006/relationships/hyperlink" Target="https://docs.aws.amazon.com/STS/latest/APIReference/API_GetFederationToken.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d1.awsstatic.com/whitepapers/Security/DDoS_White_Paper.pdf" TargetMode="External"/><Relationship Id="rId4"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docs.aws.amazon.com/IAM/latest/UserGuide/id_credentials_temp_request.html" TargetMode="External"/><Relationship Id="rId4" Type="http://schemas.openxmlformats.org/officeDocument/2006/relationships/hyperlink" Target="https://docs.aws.amazon.com/STS/latest/APIReference/API_AssumeRole.html" TargetMode="External"/><Relationship Id="rId5" Type="http://schemas.openxmlformats.org/officeDocument/2006/relationships/hyperlink" Target="https://docs.aws.amazon.com/STS/latest/APIReference/API_AssumeRoleWithSAML.html" TargetMode="External"/><Relationship Id="rId6" Type="http://schemas.openxmlformats.org/officeDocument/2006/relationships/hyperlink" Target="https://docs.aws.amazon.com/STS/latest/APIReference/API_AssumeRoleWithWebIdentity.html" TargetMode="External"/><Relationship Id="rId7" Type="http://schemas.openxmlformats.org/officeDocument/2006/relationships/hyperlink" Target="https://docs.aws.amazon.com/STS/latest/APIReference/API_GetFederationToken.html" TargetMode="External"/><Relationship Id="rId8" Type="http://schemas.openxmlformats.org/officeDocument/2006/relationships/hyperlink" Target="https://docs.aws.amazon.com/STS/latest/APIReference/API_GetSessionToken.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docs.aws.amazon.com/IAM/latest/UserGuide/id_roles_create_for-user_externalid.ht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0.png"/><Relationship Id="rId4" Type="http://schemas.openxmlformats.org/officeDocument/2006/relationships/image" Target="../media/image27.png"/><Relationship Id="rId5" Type="http://schemas.openxmlformats.org/officeDocument/2006/relationships/image" Target="../media/image36.png"/><Relationship Id="rId6"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docs.aws.amazon.com/kms/latest/developerguide/concepts.html#customer-cmk" TargetMode="External"/><Relationship Id="rId4" Type="http://schemas.openxmlformats.org/officeDocument/2006/relationships/hyperlink" Target="https://docs.aws.amazon.com/kms/latest/developerguide/concepts.html#aws-managed-cmk" TargetMode="External"/><Relationship Id="rId5" Type="http://schemas.openxmlformats.org/officeDocument/2006/relationships/hyperlink" Target="https://docs.aws.amazon.com/kms/latest/developerguide/concepts.html#aws-owned-cmk"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5.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d1.awsstatic.com/whitepapers/Security/DDoS_White_Paper.pdf" TargetMode="External"/><Relationship Id="rId4" Type="http://schemas.openxmlformats.org/officeDocument/2006/relationships/image" Target="../media/image7.png"/><Relationship Id="rId5"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 Id="rId3"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 Id="rId3"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 Id="rId3" Type="http://schemas.openxmlformats.org/officeDocument/2006/relationships/hyperlink" Target="https://aws.amazon.com/lambda/" TargetMode="External"/><Relationship Id="rId4" Type="http://schemas.openxmlformats.org/officeDocument/2006/relationships/image" Target="../media/image34.png"/><Relationship Id="rId5"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d1.awsstatic.com/whitepapers/Security/DDoS_White_Paper.pdf"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0.xml"/><Relationship Id="rId3" Type="http://schemas.openxmlformats.org/officeDocument/2006/relationships/image" Target="../media/image44.png"/><Relationship Id="rId4" Type="http://schemas.openxmlformats.org/officeDocument/2006/relationships/hyperlink" Target="https://docs.aws.amazon.com/IAM/latest/UserGuide/id_roles_providers_enable-console-saml.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d1.awsstatic.com/whitepapers/Security/DDoS_White_Paper.pd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d1.awsstatic.com/whitepapers/Security/DDoS_White_Paper.pdf"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d1.awsstatic.com/whitepapers/Security/DDoS_White_Paper.pdf" TargetMode="External"/><Relationship Id="rId4" Type="http://schemas.openxmlformats.org/officeDocument/2006/relationships/image" Target="../media/image26.png"/><Relationship Id="rId5"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aws.amazon.com/blogs/aws/vpc-flow-logs-log-and-view-network-traffic-flows/" TargetMode="External"/><Relationship Id="rId4" Type="http://schemas.openxmlformats.org/officeDocument/2006/relationships/hyperlink" Target="https://aws.amazon.com/blogs/aws/cloudwatch-log-service/" TargetMode="External"/><Relationship Id="rId5" Type="http://schemas.openxmlformats.org/officeDocument/2006/relationships/image" Target="../media/image16.png"/><Relationship Id="rId6"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docs.aws.amazon.com/inspector/latest/userguide/inspector_introduction.html"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25"/>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SAP-C01: Security, Identity &amp; Compliance</a:t>
            </a:r>
            <a:endParaRPr sz="4800"/>
          </a:p>
          <a:p>
            <a:pPr indent="0" lvl="0" marL="0" rtl="0" algn="ctr">
              <a:spcBef>
                <a:spcPts val="0"/>
              </a:spcBef>
              <a:spcAft>
                <a:spcPts val="0"/>
              </a:spcAft>
              <a:buNone/>
            </a:pPr>
            <a:r>
              <a:rPr lang="en" sz="3000"/>
              <a:t>Iam, waf, Shield, KMS, CLOUDHSM</a:t>
            </a:r>
            <a:endParaRPr sz="3000"/>
          </a:p>
        </p:txBody>
      </p:sp>
      <p:sp>
        <p:nvSpPr>
          <p:cNvPr id="107" name="Google Shape;107;p25"/>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000000"/>
                </a:solidFill>
                <a:latin typeface="Raleway"/>
                <a:ea typeface="Raleway"/>
                <a:cs typeface="Raleway"/>
                <a:sym typeface="Raleway"/>
              </a:rPr>
              <a:t>AWS Certified Solutions Architect– Professional (SAP-C01)</a:t>
            </a:r>
            <a:endParaRPr b="1" sz="1800">
              <a:solidFill>
                <a:srgbClr val="000000"/>
              </a:solidFill>
              <a:latin typeface="Raleway"/>
              <a:ea typeface="Raleway"/>
              <a:cs typeface="Raleway"/>
              <a:sym typeface="Raleway"/>
            </a:endParaRPr>
          </a:p>
          <a:p>
            <a:pPr indent="0" lvl="0" marL="0" rtl="0" algn="ctr">
              <a:spcBef>
                <a:spcPts val="0"/>
              </a:spcBef>
              <a:spcAft>
                <a:spcPts val="0"/>
              </a:spcAft>
              <a:buClr>
                <a:schemeClr val="dk1"/>
              </a:buClr>
              <a:buSzPts val="1100"/>
              <a:buFont typeface="Arial"/>
              <a:buNone/>
            </a:pPr>
            <a:r>
              <a:rPr b="1" lang="en" sz="1800">
                <a:solidFill>
                  <a:srgbClr val="000000"/>
                </a:solidFill>
                <a:latin typeface="Raleway"/>
                <a:ea typeface="Raleway"/>
                <a:cs typeface="Raleway"/>
                <a:sym typeface="Raleway"/>
              </a:rPr>
              <a:t>Study notes - Sep’2019</a:t>
            </a:r>
            <a:endParaRPr b="1" sz="1800">
              <a:solidFill>
                <a:srgbClr val="000000"/>
              </a:solidFill>
              <a:latin typeface="Raleway"/>
              <a:ea typeface="Raleway"/>
              <a:cs typeface="Raleway"/>
              <a:sym typeface="Raleway"/>
            </a:endParaRPr>
          </a:p>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2CC"/>
        </a:solidFill>
      </p:bgPr>
    </p:bg>
    <p:spTree>
      <p:nvGrpSpPr>
        <p:cNvPr id="176" name="Shape 176"/>
        <p:cNvGrpSpPr/>
        <p:nvPr/>
      </p:nvGrpSpPr>
      <p:grpSpPr>
        <a:xfrm>
          <a:off x="0" y="0"/>
          <a:ext cx="0" cy="0"/>
          <a:chOff x="0" y="0"/>
          <a:chExt cx="0" cy="0"/>
        </a:xfrm>
      </p:grpSpPr>
      <p:sp>
        <p:nvSpPr>
          <p:cNvPr id="177" name="Google Shape;177;p34"/>
          <p:cNvSpPr txBox="1"/>
          <p:nvPr>
            <p:ph type="title"/>
          </p:nvPr>
        </p:nvSpPr>
        <p:spPr>
          <a:xfrm>
            <a:off x="311700" y="1240275"/>
            <a:ext cx="8520600" cy="198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7200">
                <a:highlight>
                  <a:schemeClr val="accent4"/>
                </a:highlight>
              </a:rPr>
              <a:t>IAM</a:t>
            </a:r>
            <a:endParaRPr sz="7200">
              <a:highlight>
                <a:schemeClr val="accent4"/>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35"/>
          <p:cNvSpPr txBox="1"/>
          <p:nvPr>
            <p:ph type="title"/>
          </p:nvPr>
        </p:nvSpPr>
        <p:spPr>
          <a:xfrm>
            <a:off x="311700" y="642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0066"/>
                </a:solidFill>
              </a:rPr>
              <a:t>IAM Roles</a:t>
            </a:r>
            <a:endParaRPr sz="3000">
              <a:solidFill>
                <a:srgbClr val="FF0066"/>
              </a:solidFill>
            </a:endParaRPr>
          </a:p>
        </p:txBody>
      </p:sp>
      <p:pic>
        <p:nvPicPr>
          <p:cNvPr id="183" name="Google Shape;183;p35"/>
          <p:cNvPicPr preferRelativeResize="0"/>
          <p:nvPr/>
        </p:nvPicPr>
        <p:blipFill>
          <a:blip r:embed="rId3">
            <a:alphaModFix/>
          </a:blip>
          <a:stretch>
            <a:fillRect/>
          </a:stretch>
        </p:blipFill>
        <p:spPr>
          <a:xfrm>
            <a:off x="0" y="560450"/>
            <a:ext cx="5135124" cy="2324601"/>
          </a:xfrm>
          <a:prstGeom prst="rect">
            <a:avLst/>
          </a:prstGeom>
          <a:noFill/>
          <a:ln>
            <a:noFill/>
          </a:ln>
        </p:spPr>
      </p:pic>
      <p:pic>
        <p:nvPicPr>
          <p:cNvPr id="184" name="Google Shape;184;p35"/>
          <p:cNvPicPr preferRelativeResize="0"/>
          <p:nvPr/>
        </p:nvPicPr>
        <p:blipFill>
          <a:blip r:embed="rId4">
            <a:alphaModFix/>
          </a:blip>
          <a:stretch>
            <a:fillRect/>
          </a:stretch>
        </p:blipFill>
        <p:spPr>
          <a:xfrm>
            <a:off x="0" y="2885050"/>
            <a:ext cx="5135127" cy="2237138"/>
          </a:xfrm>
          <a:prstGeom prst="rect">
            <a:avLst/>
          </a:prstGeom>
          <a:noFill/>
          <a:ln>
            <a:noFill/>
          </a:ln>
        </p:spPr>
      </p:pic>
      <p:pic>
        <p:nvPicPr>
          <p:cNvPr id="185" name="Google Shape;185;p35"/>
          <p:cNvPicPr preferRelativeResize="0"/>
          <p:nvPr/>
        </p:nvPicPr>
        <p:blipFill>
          <a:blip r:embed="rId5">
            <a:alphaModFix/>
          </a:blip>
          <a:stretch>
            <a:fillRect/>
          </a:stretch>
        </p:blipFill>
        <p:spPr>
          <a:xfrm>
            <a:off x="4975450" y="85400"/>
            <a:ext cx="4156024" cy="1585550"/>
          </a:xfrm>
          <a:prstGeom prst="rect">
            <a:avLst/>
          </a:prstGeom>
          <a:noFill/>
          <a:ln>
            <a:noFill/>
          </a:ln>
        </p:spPr>
      </p:pic>
      <p:pic>
        <p:nvPicPr>
          <p:cNvPr id="186" name="Google Shape;186;p35"/>
          <p:cNvPicPr preferRelativeResize="0"/>
          <p:nvPr/>
        </p:nvPicPr>
        <p:blipFill>
          <a:blip r:embed="rId6">
            <a:alphaModFix/>
          </a:blip>
          <a:stretch>
            <a:fillRect/>
          </a:stretch>
        </p:blipFill>
        <p:spPr>
          <a:xfrm>
            <a:off x="5181600" y="1931125"/>
            <a:ext cx="3857977" cy="1505074"/>
          </a:xfrm>
          <a:prstGeom prst="rect">
            <a:avLst/>
          </a:prstGeom>
          <a:noFill/>
          <a:ln>
            <a:noFill/>
          </a:ln>
        </p:spPr>
      </p:pic>
      <p:pic>
        <p:nvPicPr>
          <p:cNvPr id="187" name="Google Shape;187;p35"/>
          <p:cNvPicPr preferRelativeResize="0"/>
          <p:nvPr/>
        </p:nvPicPr>
        <p:blipFill>
          <a:blip r:embed="rId7">
            <a:alphaModFix/>
          </a:blip>
          <a:stretch>
            <a:fillRect/>
          </a:stretch>
        </p:blipFill>
        <p:spPr>
          <a:xfrm>
            <a:off x="5069550" y="3343625"/>
            <a:ext cx="4082075" cy="18478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6"/>
          <p:cNvSpPr txBox="1"/>
          <p:nvPr>
            <p:ph type="title"/>
          </p:nvPr>
        </p:nvSpPr>
        <p:spPr>
          <a:xfrm>
            <a:off x="311700" y="642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0066"/>
                </a:solidFill>
              </a:rPr>
              <a:t>IAM - EC2 Instance Profiles</a:t>
            </a:r>
            <a:endParaRPr sz="3000">
              <a:solidFill>
                <a:srgbClr val="FF0066"/>
              </a:solidFill>
            </a:endParaRPr>
          </a:p>
        </p:txBody>
      </p:sp>
      <p:pic>
        <p:nvPicPr>
          <p:cNvPr id="193" name="Google Shape;193;p36"/>
          <p:cNvPicPr preferRelativeResize="0"/>
          <p:nvPr/>
        </p:nvPicPr>
        <p:blipFill>
          <a:blip r:embed="rId3">
            <a:alphaModFix/>
          </a:blip>
          <a:stretch>
            <a:fillRect/>
          </a:stretch>
        </p:blipFill>
        <p:spPr>
          <a:xfrm>
            <a:off x="152400" y="636650"/>
            <a:ext cx="6084101" cy="2105649"/>
          </a:xfrm>
          <a:prstGeom prst="rect">
            <a:avLst/>
          </a:prstGeom>
          <a:noFill/>
          <a:ln>
            <a:noFill/>
          </a:ln>
        </p:spPr>
      </p:pic>
      <p:sp>
        <p:nvSpPr>
          <p:cNvPr id="194" name="Google Shape;194;p36"/>
          <p:cNvSpPr txBox="1"/>
          <p:nvPr/>
        </p:nvSpPr>
        <p:spPr>
          <a:xfrm>
            <a:off x="152400" y="2743200"/>
            <a:ext cx="8830200" cy="2183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00">
                <a:solidFill>
                  <a:srgbClr val="333333"/>
                </a:solidFill>
                <a:latin typeface="Roboto Mono"/>
                <a:ea typeface="Roboto Mono"/>
                <a:cs typeface="Roboto Mono"/>
                <a:sym typeface="Roboto Mono"/>
              </a:rPr>
              <a:t>Roles are designed to be “assumed” by other principals which do define “who am I?”, such as users, Amazon services, and EC2 instances. An instance profile, on the other hand, defines “who am I?” Just like an IAM user represents a person, an instance profile represents EC2 instances. The only permissions an EC2 instance profile has is the power to assume a role.</a:t>
            </a:r>
            <a:endParaRPr sz="900">
              <a:solidFill>
                <a:srgbClr val="333333"/>
              </a:solidFill>
              <a:latin typeface="Roboto Mono"/>
              <a:ea typeface="Roboto Mono"/>
              <a:cs typeface="Roboto Mono"/>
              <a:sym typeface="Roboto Mono"/>
            </a:endParaRPr>
          </a:p>
          <a:p>
            <a:pPr indent="0" lvl="0" marL="0" rtl="0" algn="l">
              <a:lnSpc>
                <a:spcPct val="100000"/>
              </a:lnSpc>
              <a:spcBef>
                <a:spcPts val="1200"/>
              </a:spcBef>
              <a:spcAft>
                <a:spcPts val="0"/>
              </a:spcAft>
              <a:buNone/>
            </a:pPr>
            <a:r>
              <a:rPr lang="en" sz="900">
                <a:solidFill>
                  <a:srgbClr val="333333"/>
                </a:solidFill>
                <a:latin typeface="Roboto Mono"/>
                <a:ea typeface="Roboto Mono"/>
                <a:cs typeface="Roboto Mono"/>
                <a:sym typeface="Roboto Mono"/>
              </a:rPr>
              <a:t>So the EC2 instance runs under the EC2 instance profile, defining “who” the instance is. It then “assumes” the IAM role, which ultimately gives it any real power.</a:t>
            </a:r>
            <a:endParaRPr sz="900">
              <a:solidFill>
                <a:srgbClr val="333333"/>
              </a:solidFill>
              <a:latin typeface="Roboto Mono"/>
              <a:ea typeface="Roboto Mono"/>
              <a:cs typeface="Roboto Mono"/>
              <a:sym typeface="Roboto Mono"/>
            </a:endParaRPr>
          </a:p>
          <a:p>
            <a:pPr indent="0" lvl="0" marL="0" rtl="0" algn="l">
              <a:lnSpc>
                <a:spcPct val="100000"/>
              </a:lnSpc>
              <a:spcBef>
                <a:spcPts val="1200"/>
              </a:spcBef>
              <a:spcAft>
                <a:spcPts val="0"/>
              </a:spcAft>
              <a:buNone/>
            </a:pPr>
            <a:r>
              <a:rPr lang="en" sz="900">
                <a:solidFill>
                  <a:srgbClr val="333333"/>
                </a:solidFill>
                <a:latin typeface="Roboto Mono"/>
                <a:ea typeface="Roboto Mono"/>
                <a:cs typeface="Roboto Mono"/>
                <a:sym typeface="Roboto Mono"/>
              </a:rPr>
              <a:t>When you create an IAM Role for EC2 using the AWS Console, it creates both an EC2 instance profile as well as an IAM role.</a:t>
            </a:r>
            <a:endParaRPr sz="900">
              <a:solidFill>
                <a:srgbClr val="333333"/>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900">
                <a:solidFill>
                  <a:srgbClr val="333333"/>
                </a:solidFill>
                <a:latin typeface="Roboto Mono"/>
                <a:ea typeface="Roboto Mono"/>
                <a:cs typeface="Roboto Mono"/>
                <a:sym typeface="Roboto Mono"/>
              </a:rPr>
              <a:t>However, if you are using the AWS CLI, SDKs, or CloudFormation, you will need to explicitly define both:</a:t>
            </a:r>
            <a:endParaRPr sz="900">
              <a:solidFill>
                <a:srgbClr val="333333"/>
              </a:solidFill>
              <a:latin typeface="Roboto Mono"/>
              <a:ea typeface="Roboto Mono"/>
              <a:cs typeface="Roboto Mono"/>
              <a:sym typeface="Roboto Mono"/>
            </a:endParaRPr>
          </a:p>
          <a:p>
            <a:pPr indent="-285750" lvl="0" marL="762000" marR="279400" rtl="0" algn="l">
              <a:lnSpc>
                <a:spcPct val="100000"/>
              </a:lnSpc>
              <a:spcBef>
                <a:spcPts val="0"/>
              </a:spcBef>
              <a:spcAft>
                <a:spcPts val="0"/>
              </a:spcAft>
              <a:buClr>
                <a:srgbClr val="333333"/>
              </a:buClr>
              <a:buSzPts val="900"/>
              <a:buFont typeface="Roboto Mono"/>
              <a:buChar char="●"/>
            </a:pPr>
            <a:r>
              <a:rPr lang="en" sz="900">
                <a:solidFill>
                  <a:srgbClr val="333333"/>
                </a:solidFill>
                <a:latin typeface="Roboto Mono"/>
                <a:ea typeface="Roboto Mono"/>
                <a:cs typeface="Roboto Mono"/>
                <a:sym typeface="Roboto Mono"/>
              </a:rPr>
              <a:t>An IAM role with policies and permissions, and</a:t>
            </a:r>
            <a:endParaRPr sz="900">
              <a:solidFill>
                <a:srgbClr val="333333"/>
              </a:solidFill>
              <a:latin typeface="Roboto Mono"/>
              <a:ea typeface="Roboto Mono"/>
              <a:cs typeface="Roboto Mono"/>
              <a:sym typeface="Roboto Mono"/>
            </a:endParaRPr>
          </a:p>
          <a:p>
            <a:pPr indent="-285750" lvl="0" marL="762000" marR="279400" rtl="0" algn="l">
              <a:lnSpc>
                <a:spcPct val="100000"/>
              </a:lnSpc>
              <a:spcBef>
                <a:spcPts val="0"/>
              </a:spcBef>
              <a:spcAft>
                <a:spcPts val="0"/>
              </a:spcAft>
              <a:buClr>
                <a:srgbClr val="333333"/>
              </a:buClr>
              <a:buSzPts val="900"/>
              <a:buFont typeface="Roboto Mono"/>
              <a:buChar char="●"/>
            </a:pPr>
            <a:r>
              <a:rPr lang="en" sz="900">
                <a:solidFill>
                  <a:srgbClr val="333333"/>
                </a:solidFill>
                <a:latin typeface="Roboto Mono"/>
                <a:ea typeface="Roboto Mono"/>
                <a:cs typeface="Roboto Mono"/>
                <a:sym typeface="Roboto Mono"/>
              </a:rPr>
              <a:t>An EC2 instance profile specifying which roles it can assume</a:t>
            </a:r>
            <a:endParaRPr sz="900">
              <a:solidFill>
                <a:srgbClr val="333333"/>
              </a:solidFill>
              <a:latin typeface="Roboto Mono"/>
              <a:ea typeface="Roboto Mono"/>
              <a:cs typeface="Roboto Mono"/>
              <a:sym typeface="Roboto Mono"/>
            </a:endParaRPr>
          </a:p>
          <a:p>
            <a:pPr indent="0" lvl="0" marL="0" marR="279400" rtl="0" algn="l">
              <a:lnSpc>
                <a:spcPct val="100000"/>
              </a:lnSpc>
              <a:spcBef>
                <a:spcPts val="1000"/>
              </a:spcBef>
              <a:spcAft>
                <a:spcPts val="2300"/>
              </a:spcAft>
              <a:buNone/>
            </a:pPr>
            <a:r>
              <a:rPr lang="en" sz="900">
                <a:solidFill>
                  <a:srgbClr val="333333"/>
                </a:solidFill>
                <a:latin typeface="Roboto Mono"/>
                <a:ea typeface="Roboto Mono"/>
                <a:cs typeface="Roboto Mono"/>
                <a:sym typeface="Roboto Mono"/>
              </a:rPr>
              <a:t>E.g for EBeanStalk, t</a:t>
            </a:r>
            <a:r>
              <a:rPr lang="en" sz="900">
                <a:solidFill>
                  <a:srgbClr val="444444"/>
                </a:solidFill>
                <a:highlight>
                  <a:srgbClr val="FFFFFF"/>
                </a:highlight>
                <a:latin typeface="Roboto Mono"/>
                <a:ea typeface="Roboto Mono"/>
                <a:cs typeface="Roboto Mono"/>
                <a:sym typeface="Roboto Mono"/>
              </a:rPr>
              <a:t>he </a:t>
            </a:r>
            <a:r>
              <a:rPr lang="en" sz="900">
                <a:solidFill>
                  <a:srgbClr val="E48700"/>
                </a:solidFill>
                <a:highlight>
                  <a:srgbClr val="FFFFFF"/>
                </a:highlight>
                <a:uFill>
                  <a:noFill/>
                </a:uFill>
                <a:latin typeface="Roboto Mono"/>
                <a:ea typeface="Roboto Mono"/>
                <a:cs typeface="Roboto Mono"/>
                <a:sym typeface="Roboto Mono"/>
                <a:hlinkClick r:id="rId4"/>
              </a:rPr>
              <a:t>service role</a:t>
            </a:r>
            <a:r>
              <a:rPr lang="en" sz="900">
                <a:solidFill>
                  <a:srgbClr val="444444"/>
                </a:solidFill>
                <a:highlight>
                  <a:srgbClr val="FFFFFF"/>
                </a:highlight>
                <a:latin typeface="Roboto Mono"/>
                <a:ea typeface="Roboto Mono"/>
                <a:cs typeface="Roboto Mono"/>
                <a:sym typeface="Roboto Mono"/>
              </a:rPr>
              <a:t> is assumed by EBS to use other AWS services on your behalf. The </a:t>
            </a:r>
            <a:r>
              <a:rPr lang="en" sz="900">
                <a:solidFill>
                  <a:srgbClr val="E48700"/>
                </a:solidFill>
                <a:highlight>
                  <a:srgbClr val="FFFFFF"/>
                </a:highlight>
                <a:uFill>
                  <a:noFill/>
                </a:uFill>
                <a:latin typeface="Roboto Mono"/>
                <a:ea typeface="Roboto Mono"/>
                <a:cs typeface="Roboto Mono"/>
                <a:sym typeface="Roboto Mono"/>
                <a:hlinkClick r:id="rId5"/>
              </a:rPr>
              <a:t>instance profile</a:t>
            </a:r>
            <a:r>
              <a:rPr lang="en" sz="900">
                <a:solidFill>
                  <a:srgbClr val="444444"/>
                </a:solidFill>
                <a:highlight>
                  <a:srgbClr val="FFFFFF"/>
                </a:highlight>
                <a:latin typeface="Roboto Mono"/>
                <a:ea typeface="Roboto Mono"/>
                <a:cs typeface="Roboto Mono"/>
                <a:sym typeface="Roboto Mono"/>
              </a:rPr>
              <a:t> is applied to the instances in your environment and allows them to retrieve </a:t>
            </a:r>
            <a:r>
              <a:rPr lang="en" sz="900">
                <a:solidFill>
                  <a:srgbClr val="E48700"/>
                </a:solidFill>
                <a:highlight>
                  <a:srgbClr val="FFFFFF"/>
                </a:highlight>
                <a:uFill>
                  <a:noFill/>
                </a:uFill>
                <a:latin typeface="Roboto Mono"/>
                <a:ea typeface="Roboto Mono"/>
                <a:cs typeface="Roboto Mono"/>
                <a:sym typeface="Roboto Mono"/>
                <a:hlinkClick r:id="rId6"/>
              </a:rPr>
              <a:t>application versions</a:t>
            </a:r>
            <a:r>
              <a:rPr lang="en" sz="900">
                <a:solidFill>
                  <a:srgbClr val="444444"/>
                </a:solidFill>
                <a:highlight>
                  <a:srgbClr val="FFFFFF"/>
                </a:highlight>
                <a:latin typeface="Roboto Mono"/>
                <a:ea typeface="Roboto Mono"/>
                <a:cs typeface="Roboto Mono"/>
                <a:sym typeface="Roboto Mono"/>
              </a:rPr>
              <a:t> from Amazon Simple Storage Service (A</a:t>
            </a:r>
            <a:r>
              <a:rPr lang="en" sz="900">
                <a:solidFill>
                  <a:srgbClr val="444444"/>
                </a:solidFill>
                <a:highlight>
                  <a:srgbClr val="FFFFFF"/>
                </a:highlight>
              </a:rPr>
              <a:t>mazon S3), upload logs to Amazon S3, and perform other tasks that vary depending on the environment type and platform.</a:t>
            </a:r>
            <a:endParaRPr sz="900">
              <a:solidFill>
                <a:srgbClr val="333333"/>
              </a:solidFill>
              <a:latin typeface="Roboto Mono"/>
              <a:ea typeface="Roboto Mono"/>
              <a:cs typeface="Roboto Mono"/>
              <a:sym typeface="Roboto Mon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7"/>
          <p:cNvSpPr txBox="1"/>
          <p:nvPr>
            <p:ph type="title"/>
          </p:nvPr>
        </p:nvSpPr>
        <p:spPr>
          <a:xfrm>
            <a:off x="311700" y="642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0066"/>
                </a:solidFill>
              </a:rPr>
              <a:t>IAM - Cross Account Access</a:t>
            </a:r>
            <a:endParaRPr sz="3000">
              <a:solidFill>
                <a:srgbClr val="FF0066"/>
              </a:solidFill>
            </a:endParaRPr>
          </a:p>
        </p:txBody>
      </p:sp>
      <p:pic>
        <p:nvPicPr>
          <p:cNvPr id="200" name="Google Shape;200;p37"/>
          <p:cNvPicPr preferRelativeResize="0"/>
          <p:nvPr/>
        </p:nvPicPr>
        <p:blipFill>
          <a:blip r:embed="rId3">
            <a:alphaModFix/>
          </a:blip>
          <a:stretch>
            <a:fillRect/>
          </a:stretch>
        </p:blipFill>
        <p:spPr>
          <a:xfrm>
            <a:off x="152400" y="712850"/>
            <a:ext cx="5330950" cy="1698275"/>
          </a:xfrm>
          <a:prstGeom prst="rect">
            <a:avLst/>
          </a:prstGeom>
          <a:noFill/>
          <a:ln>
            <a:noFill/>
          </a:ln>
        </p:spPr>
      </p:pic>
      <p:pic>
        <p:nvPicPr>
          <p:cNvPr id="201" name="Google Shape;201;p37"/>
          <p:cNvPicPr preferRelativeResize="0"/>
          <p:nvPr/>
        </p:nvPicPr>
        <p:blipFill>
          <a:blip r:embed="rId4">
            <a:alphaModFix/>
          </a:blip>
          <a:stretch>
            <a:fillRect/>
          </a:stretch>
        </p:blipFill>
        <p:spPr>
          <a:xfrm>
            <a:off x="76200" y="2460920"/>
            <a:ext cx="4981642" cy="1698275"/>
          </a:xfrm>
          <a:prstGeom prst="rect">
            <a:avLst/>
          </a:prstGeom>
          <a:noFill/>
          <a:ln>
            <a:noFill/>
          </a:ln>
        </p:spPr>
      </p:pic>
      <p:pic>
        <p:nvPicPr>
          <p:cNvPr id="202" name="Google Shape;202;p37"/>
          <p:cNvPicPr preferRelativeResize="0"/>
          <p:nvPr/>
        </p:nvPicPr>
        <p:blipFill>
          <a:blip r:embed="rId5">
            <a:alphaModFix/>
          </a:blip>
          <a:stretch>
            <a:fillRect/>
          </a:stretch>
        </p:blipFill>
        <p:spPr>
          <a:xfrm>
            <a:off x="381000" y="4194250"/>
            <a:ext cx="4818626" cy="940200"/>
          </a:xfrm>
          <a:prstGeom prst="rect">
            <a:avLst/>
          </a:prstGeom>
          <a:noFill/>
          <a:ln>
            <a:noFill/>
          </a:ln>
        </p:spPr>
      </p:pic>
      <p:pic>
        <p:nvPicPr>
          <p:cNvPr id="203" name="Google Shape;203;p37"/>
          <p:cNvPicPr preferRelativeResize="0"/>
          <p:nvPr/>
        </p:nvPicPr>
        <p:blipFill>
          <a:blip r:embed="rId6">
            <a:alphaModFix/>
          </a:blip>
          <a:stretch>
            <a:fillRect/>
          </a:stretch>
        </p:blipFill>
        <p:spPr>
          <a:xfrm>
            <a:off x="5095500" y="2183500"/>
            <a:ext cx="4003416" cy="1698275"/>
          </a:xfrm>
          <a:prstGeom prst="rect">
            <a:avLst/>
          </a:prstGeom>
          <a:noFill/>
          <a:ln>
            <a:noFill/>
          </a:ln>
        </p:spPr>
      </p:pic>
      <p:sp>
        <p:nvSpPr>
          <p:cNvPr id="204" name="Google Shape;204;p37"/>
          <p:cNvSpPr txBox="1"/>
          <p:nvPr/>
        </p:nvSpPr>
        <p:spPr>
          <a:xfrm>
            <a:off x="5715000" y="1600200"/>
            <a:ext cx="3000000" cy="8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FF"/>
                </a:solidFill>
                <a:highlight>
                  <a:srgbClr val="FFFFFF"/>
                </a:highlight>
                <a:latin typeface="Roboto Mono"/>
                <a:ea typeface="Roboto Mono"/>
                <a:cs typeface="Roboto Mono"/>
                <a:sym typeface="Roboto Mono"/>
              </a:rPr>
              <a:t>U</a:t>
            </a:r>
            <a:r>
              <a:rPr lang="en" sz="1200">
                <a:solidFill>
                  <a:srgbClr val="0000FF"/>
                </a:solidFill>
                <a:highlight>
                  <a:srgbClr val="FFFFFF"/>
                </a:highlight>
                <a:latin typeface="Roboto Mono"/>
                <a:ea typeface="Roboto Mono"/>
                <a:cs typeface="Roboto Mono"/>
                <a:sym typeface="Roboto Mono"/>
              </a:rPr>
              <a:t>se a role to delegate access to resources that are in different AWS accounts</a:t>
            </a:r>
            <a:endParaRPr>
              <a:solidFill>
                <a:srgbClr val="0000FF"/>
              </a:solidFill>
              <a:latin typeface="Roboto Mono"/>
              <a:ea typeface="Roboto Mono"/>
              <a:cs typeface="Roboto Mono"/>
              <a:sym typeface="Roboto Mon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8"/>
          <p:cNvSpPr txBox="1"/>
          <p:nvPr>
            <p:ph type="title"/>
          </p:nvPr>
        </p:nvSpPr>
        <p:spPr>
          <a:xfrm>
            <a:off x="311700" y="642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0066"/>
                </a:solidFill>
              </a:rPr>
              <a:t>IAM - STS</a:t>
            </a:r>
            <a:endParaRPr sz="3000">
              <a:solidFill>
                <a:srgbClr val="FF0066"/>
              </a:solidFill>
            </a:endParaRPr>
          </a:p>
        </p:txBody>
      </p:sp>
      <p:pic>
        <p:nvPicPr>
          <p:cNvPr id="210" name="Google Shape;210;p38"/>
          <p:cNvPicPr preferRelativeResize="0"/>
          <p:nvPr/>
        </p:nvPicPr>
        <p:blipFill>
          <a:blip r:embed="rId3">
            <a:alphaModFix/>
          </a:blip>
          <a:stretch>
            <a:fillRect/>
          </a:stretch>
        </p:blipFill>
        <p:spPr>
          <a:xfrm>
            <a:off x="0" y="636650"/>
            <a:ext cx="5373523" cy="1365650"/>
          </a:xfrm>
          <a:prstGeom prst="rect">
            <a:avLst/>
          </a:prstGeom>
          <a:noFill/>
          <a:ln>
            <a:noFill/>
          </a:ln>
        </p:spPr>
      </p:pic>
      <p:sp>
        <p:nvSpPr>
          <p:cNvPr id="211" name="Google Shape;211;p38"/>
          <p:cNvSpPr/>
          <p:nvPr/>
        </p:nvSpPr>
        <p:spPr>
          <a:xfrm>
            <a:off x="615375" y="1056250"/>
            <a:ext cx="4399500" cy="294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2" name="Google Shape;212;p38"/>
          <p:cNvPicPr preferRelativeResize="0"/>
          <p:nvPr/>
        </p:nvPicPr>
        <p:blipFill>
          <a:blip r:embed="rId4">
            <a:alphaModFix/>
          </a:blip>
          <a:stretch>
            <a:fillRect/>
          </a:stretch>
        </p:blipFill>
        <p:spPr>
          <a:xfrm>
            <a:off x="152400" y="2188700"/>
            <a:ext cx="4981925" cy="1858201"/>
          </a:xfrm>
          <a:prstGeom prst="rect">
            <a:avLst/>
          </a:prstGeom>
          <a:noFill/>
          <a:ln>
            <a:noFill/>
          </a:ln>
        </p:spPr>
      </p:pic>
      <p:pic>
        <p:nvPicPr>
          <p:cNvPr id="213" name="Google Shape;213;p38"/>
          <p:cNvPicPr preferRelativeResize="0"/>
          <p:nvPr/>
        </p:nvPicPr>
        <p:blipFill>
          <a:blip r:embed="rId5">
            <a:alphaModFix/>
          </a:blip>
          <a:stretch>
            <a:fillRect/>
          </a:stretch>
        </p:blipFill>
        <p:spPr>
          <a:xfrm>
            <a:off x="5058125" y="935500"/>
            <a:ext cx="4060276" cy="1939351"/>
          </a:xfrm>
          <a:prstGeom prst="rect">
            <a:avLst/>
          </a:prstGeom>
          <a:noFill/>
          <a:ln>
            <a:noFill/>
          </a:ln>
        </p:spPr>
      </p:pic>
      <p:pic>
        <p:nvPicPr>
          <p:cNvPr id="214" name="Google Shape;214;p38"/>
          <p:cNvPicPr preferRelativeResize="0"/>
          <p:nvPr/>
        </p:nvPicPr>
        <p:blipFill>
          <a:blip r:embed="rId6">
            <a:alphaModFix/>
          </a:blip>
          <a:stretch>
            <a:fillRect/>
          </a:stretch>
        </p:blipFill>
        <p:spPr>
          <a:xfrm>
            <a:off x="5029200" y="3107874"/>
            <a:ext cx="4060275" cy="182470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9"/>
          <p:cNvSpPr txBox="1"/>
          <p:nvPr>
            <p:ph type="title"/>
          </p:nvPr>
        </p:nvSpPr>
        <p:spPr>
          <a:xfrm>
            <a:off x="311700" y="642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0066"/>
                </a:solidFill>
              </a:rPr>
              <a:t>IAM - SAML Federation used for enterprise/corporate integrations</a:t>
            </a:r>
            <a:endParaRPr sz="3000">
              <a:solidFill>
                <a:srgbClr val="FF0066"/>
              </a:solidFill>
            </a:endParaRPr>
          </a:p>
        </p:txBody>
      </p:sp>
      <p:pic>
        <p:nvPicPr>
          <p:cNvPr id="220" name="Google Shape;220;p39"/>
          <p:cNvPicPr preferRelativeResize="0"/>
          <p:nvPr/>
        </p:nvPicPr>
        <p:blipFill>
          <a:blip r:embed="rId3">
            <a:alphaModFix/>
          </a:blip>
          <a:stretch>
            <a:fillRect/>
          </a:stretch>
        </p:blipFill>
        <p:spPr>
          <a:xfrm>
            <a:off x="0" y="636650"/>
            <a:ext cx="4724750" cy="2008074"/>
          </a:xfrm>
          <a:prstGeom prst="rect">
            <a:avLst/>
          </a:prstGeom>
          <a:noFill/>
          <a:ln>
            <a:noFill/>
          </a:ln>
        </p:spPr>
      </p:pic>
      <p:pic>
        <p:nvPicPr>
          <p:cNvPr id="221" name="Google Shape;221;p39"/>
          <p:cNvPicPr preferRelativeResize="0"/>
          <p:nvPr/>
        </p:nvPicPr>
        <p:blipFill>
          <a:blip r:embed="rId4">
            <a:alphaModFix/>
          </a:blip>
          <a:stretch>
            <a:fillRect/>
          </a:stretch>
        </p:blipFill>
        <p:spPr>
          <a:xfrm>
            <a:off x="4800600" y="636650"/>
            <a:ext cx="4192027" cy="1589226"/>
          </a:xfrm>
          <a:prstGeom prst="rect">
            <a:avLst/>
          </a:prstGeom>
          <a:noFill/>
          <a:ln>
            <a:noFill/>
          </a:ln>
        </p:spPr>
      </p:pic>
      <p:pic>
        <p:nvPicPr>
          <p:cNvPr id="222" name="Google Shape;222;p39"/>
          <p:cNvPicPr preferRelativeResize="0"/>
          <p:nvPr/>
        </p:nvPicPr>
        <p:blipFill>
          <a:blip r:embed="rId5">
            <a:alphaModFix/>
          </a:blip>
          <a:stretch>
            <a:fillRect/>
          </a:stretch>
        </p:blipFill>
        <p:spPr>
          <a:xfrm>
            <a:off x="152400" y="3178125"/>
            <a:ext cx="4572352" cy="1924182"/>
          </a:xfrm>
          <a:prstGeom prst="rect">
            <a:avLst/>
          </a:prstGeom>
          <a:noFill/>
          <a:ln>
            <a:noFill/>
          </a:ln>
        </p:spPr>
      </p:pic>
      <p:sp>
        <p:nvSpPr>
          <p:cNvPr id="223" name="Google Shape;223;p39"/>
          <p:cNvSpPr txBox="1"/>
          <p:nvPr/>
        </p:nvSpPr>
        <p:spPr>
          <a:xfrm>
            <a:off x="117700" y="2826200"/>
            <a:ext cx="5290500" cy="6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0000"/>
                </a:solidFill>
                <a:latin typeface="Source Code Pro"/>
                <a:ea typeface="Source Code Pro"/>
                <a:cs typeface="Source Code Pro"/>
                <a:sym typeface="Source Code Pro"/>
              </a:rPr>
              <a:t>Accessing an AWS Service from On-prem</a:t>
            </a:r>
            <a:endParaRPr sz="1200">
              <a:solidFill>
                <a:srgbClr val="FF0000"/>
              </a:solidFill>
              <a:latin typeface="Source Code Pro"/>
              <a:ea typeface="Source Code Pro"/>
              <a:cs typeface="Source Code Pro"/>
              <a:sym typeface="Source Code Pro"/>
            </a:endParaRPr>
          </a:p>
        </p:txBody>
      </p:sp>
      <p:pic>
        <p:nvPicPr>
          <p:cNvPr id="224" name="Google Shape;224;p39"/>
          <p:cNvPicPr preferRelativeResize="0"/>
          <p:nvPr/>
        </p:nvPicPr>
        <p:blipFill>
          <a:blip r:embed="rId6">
            <a:alphaModFix/>
          </a:blip>
          <a:stretch>
            <a:fillRect/>
          </a:stretch>
        </p:blipFill>
        <p:spPr>
          <a:xfrm>
            <a:off x="4674750" y="2977275"/>
            <a:ext cx="4444273" cy="1924176"/>
          </a:xfrm>
          <a:prstGeom prst="rect">
            <a:avLst/>
          </a:prstGeom>
          <a:noFill/>
          <a:ln>
            <a:noFill/>
          </a:ln>
        </p:spPr>
      </p:pic>
      <p:sp>
        <p:nvSpPr>
          <p:cNvPr id="225" name="Google Shape;225;p39"/>
          <p:cNvSpPr txBox="1"/>
          <p:nvPr/>
        </p:nvSpPr>
        <p:spPr>
          <a:xfrm>
            <a:off x="4842100" y="2673800"/>
            <a:ext cx="3990300" cy="44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0000"/>
                </a:solidFill>
                <a:latin typeface="Source Code Pro"/>
                <a:ea typeface="Source Code Pro"/>
                <a:cs typeface="Source Code Pro"/>
                <a:sym typeface="Source Code Pro"/>
              </a:rPr>
              <a:t>Accessing AWS Console from On-prem (SSO)</a:t>
            </a:r>
            <a:endParaRPr sz="1200">
              <a:solidFill>
                <a:srgbClr val="FF0000"/>
              </a:solidFill>
              <a:latin typeface="Source Code Pro"/>
              <a:ea typeface="Source Code Pro"/>
              <a:cs typeface="Source Code Pro"/>
              <a:sym typeface="Source Code Pr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40"/>
          <p:cNvSpPr txBox="1"/>
          <p:nvPr>
            <p:ph type="title"/>
          </p:nvPr>
        </p:nvSpPr>
        <p:spPr>
          <a:xfrm>
            <a:off x="311700" y="642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0066"/>
                </a:solidFill>
              </a:rPr>
              <a:t>IAM - Scenarios</a:t>
            </a:r>
            <a:endParaRPr sz="3000">
              <a:solidFill>
                <a:srgbClr val="FF0066"/>
              </a:solidFill>
            </a:endParaRPr>
          </a:p>
        </p:txBody>
      </p:sp>
      <p:sp>
        <p:nvSpPr>
          <p:cNvPr id="231" name="Google Shape;231;p40"/>
          <p:cNvSpPr txBox="1"/>
          <p:nvPr/>
        </p:nvSpPr>
        <p:spPr>
          <a:xfrm>
            <a:off x="311700" y="1001150"/>
            <a:ext cx="8560800" cy="21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Code Pro"/>
                <a:ea typeface="Source Code Pro"/>
                <a:cs typeface="Source Code Pro"/>
                <a:sym typeface="Source Code Pro"/>
              </a:rPr>
              <a:t>Person identity → Use IAM user credentials (Access key &amp; Access secret)</a:t>
            </a:r>
            <a:endParaRPr>
              <a:latin typeface="Source Code Pro"/>
              <a:ea typeface="Source Code Pro"/>
              <a:cs typeface="Source Code Pro"/>
              <a:sym typeface="Source Code Pro"/>
            </a:endParaRPr>
          </a:p>
          <a:p>
            <a:pPr indent="0" lvl="0" marL="0" rtl="0" algn="l">
              <a:spcBef>
                <a:spcPts val="0"/>
              </a:spcBef>
              <a:spcAft>
                <a:spcPts val="0"/>
              </a:spcAft>
              <a:buNone/>
            </a:pPr>
            <a:r>
              <a:t/>
            </a:r>
            <a:endParaRPr>
              <a:latin typeface="Source Code Pro"/>
              <a:ea typeface="Source Code Pro"/>
              <a:cs typeface="Source Code Pro"/>
              <a:sym typeface="Source Code Pro"/>
            </a:endParaRPr>
          </a:p>
          <a:p>
            <a:pPr indent="0" lvl="0" marL="0" rtl="0" algn="l">
              <a:spcBef>
                <a:spcPts val="0"/>
              </a:spcBef>
              <a:spcAft>
                <a:spcPts val="0"/>
              </a:spcAft>
              <a:buNone/>
            </a:pPr>
            <a:r>
              <a:rPr lang="en">
                <a:latin typeface="Source Code Pro"/>
                <a:ea typeface="Source Code Pro"/>
                <a:cs typeface="Source Code Pro"/>
                <a:sym typeface="Source Code Pro"/>
              </a:rPr>
              <a:t>Non-person (role) identities:</a:t>
            </a:r>
            <a:endParaRPr>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Char char="●"/>
            </a:pPr>
            <a:r>
              <a:rPr lang="en">
                <a:latin typeface="Source Code Pro"/>
                <a:ea typeface="Source Code Pro"/>
                <a:cs typeface="Source Code Pro"/>
                <a:sym typeface="Source Code Pro"/>
              </a:rPr>
              <a:t>Mobile Apps → Web Identity Federation (</a:t>
            </a:r>
            <a:r>
              <a:rPr lang="en">
                <a:latin typeface="Source Code Pro"/>
                <a:ea typeface="Source Code Pro"/>
                <a:cs typeface="Source Code Pro"/>
                <a:sym typeface="Source Code Pro"/>
              </a:rPr>
              <a:t>AssumeRoleWithWebIdentity</a:t>
            </a:r>
            <a:r>
              <a:rPr lang="en">
                <a:latin typeface="Source Code Pro"/>
                <a:ea typeface="Source Code Pro"/>
                <a:cs typeface="Source Code Pro"/>
                <a:sym typeface="Source Code Pro"/>
              </a:rPr>
              <a:t>)</a:t>
            </a:r>
            <a:endParaRPr>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Char char="●"/>
            </a:pPr>
            <a:r>
              <a:rPr lang="en">
                <a:latin typeface="Source Code Pro"/>
                <a:ea typeface="Source Code Pro"/>
                <a:cs typeface="Source Code Pro"/>
                <a:sym typeface="Source Code Pro"/>
              </a:rPr>
              <a:t>Corporate Sign in → SAML 2.0 Federated Access </a:t>
            </a:r>
            <a:r>
              <a:rPr lang="en">
                <a:latin typeface="Source Code Pro"/>
                <a:ea typeface="Source Code Pro"/>
                <a:cs typeface="Source Code Pro"/>
                <a:sym typeface="Source Code Pro"/>
              </a:rPr>
              <a:t>(AssumeRoleWithSAML)</a:t>
            </a:r>
            <a:endParaRPr>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Char char="●"/>
            </a:pPr>
            <a:r>
              <a:rPr lang="en">
                <a:latin typeface="Source Code Pro"/>
                <a:ea typeface="Source Code Pro"/>
                <a:cs typeface="Source Code Pro"/>
                <a:sym typeface="Source Code Pro"/>
              </a:rPr>
              <a:t>Corporate Sign in without SAML → AssumeRole or GetFederationToken</a:t>
            </a:r>
            <a:endParaRPr>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Char char="●"/>
            </a:pPr>
            <a:r>
              <a:rPr lang="en">
                <a:latin typeface="Source Code Pro"/>
                <a:ea typeface="Source Code Pro"/>
                <a:cs typeface="Source Code Pro"/>
                <a:sym typeface="Source Code Pro"/>
              </a:rPr>
              <a:t>EC2 accessing AWS services → AssumeRole (Instance Profile)</a:t>
            </a:r>
            <a:endParaRPr>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Char char="●"/>
            </a:pPr>
            <a:r>
              <a:rPr lang="en">
                <a:latin typeface="Source Code Pro"/>
                <a:ea typeface="Source Code Pro"/>
                <a:cs typeface="Source Code Pro"/>
                <a:sym typeface="Source Code Pro"/>
              </a:rPr>
              <a:t>Need to send MFA code → GetSessionToken</a:t>
            </a:r>
            <a:endParaRPr>
              <a:latin typeface="Source Code Pro"/>
              <a:ea typeface="Source Code Pro"/>
              <a:cs typeface="Source Code Pro"/>
              <a:sym typeface="Source Code Pro"/>
            </a:endParaRPr>
          </a:p>
          <a:p>
            <a:pPr indent="0" lvl="0" marL="0" rtl="0" algn="l">
              <a:spcBef>
                <a:spcPts val="0"/>
              </a:spcBef>
              <a:spcAft>
                <a:spcPts val="0"/>
              </a:spcAft>
              <a:buNone/>
            </a:pPr>
            <a:r>
              <a:t/>
            </a:r>
            <a:endParaRPr>
              <a:latin typeface="Source Code Pro"/>
              <a:ea typeface="Source Code Pro"/>
              <a:cs typeface="Source Code Pro"/>
              <a:sym typeface="Source Code Pro"/>
            </a:endParaRPr>
          </a:p>
          <a:p>
            <a:pPr indent="0" lvl="0" marL="0" rtl="0" algn="l">
              <a:spcBef>
                <a:spcPts val="0"/>
              </a:spcBef>
              <a:spcAft>
                <a:spcPts val="0"/>
              </a:spcAft>
              <a:buNone/>
            </a:pPr>
            <a:r>
              <a:t/>
            </a:r>
            <a:endParaRPr>
              <a:latin typeface="Source Code Pro"/>
              <a:ea typeface="Source Code Pro"/>
              <a:cs typeface="Source Code Pro"/>
              <a:sym typeface="Source Code P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41"/>
          <p:cNvSpPr txBox="1"/>
          <p:nvPr>
            <p:ph type="title"/>
          </p:nvPr>
        </p:nvSpPr>
        <p:spPr>
          <a:xfrm>
            <a:off x="311700" y="642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0066"/>
                </a:solidFill>
              </a:rPr>
              <a:t>Providing Access to Externally Authenticated Users (Identity Federation)</a:t>
            </a:r>
            <a:endParaRPr sz="3000">
              <a:solidFill>
                <a:srgbClr val="FF0066"/>
              </a:solidFill>
            </a:endParaRPr>
          </a:p>
          <a:p>
            <a:pPr indent="0" lvl="0" marL="0" rtl="0" algn="l">
              <a:spcBef>
                <a:spcPts val="0"/>
              </a:spcBef>
              <a:spcAft>
                <a:spcPts val="0"/>
              </a:spcAft>
              <a:buNone/>
            </a:pPr>
            <a:r>
              <a:rPr b="0" lang="en" sz="1100" u="sng">
                <a:solidFill>
                  <a:schemeClr val="hlink"/>
                </a:solidFill>
                <a:latin typeface="Roboto Mono"/>
                <a:ea typeface="Roboto Mono"/>
                <a:cs typeface="Roboto Mono"/>
                <a:sym typeface="Roboto Mono"/>
                <a:hlinkClick r:id="rId3"/>
              </a:rPr>
              <a:t>https://docs.aws.amazon.com/IAM/latest/UserGuide/id_roles_common-scenarios_federated-users.html</a:t>
            </a:r>
            <a:endParaRPr sz="3000">
              <a:solidFill>
                <a:srgbClr val="FF0066"/>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3000">
              <a:solidFill>
                <a:srgbClr val="FF0066"/>
              </a:solidFill>
            </a:endParaRPr>
          </a:p>
          <a:p>
            <a:pPr indent="0" lvl="0" marL="0" rtl="0" algn="l">
              <a:spcBef>
                <a:spcPts val="0"/>
              </a:spcBef>
              <a:spcAft>
                <a:spcPts val="0"/>
              </a:spcAft>
              <a:buNone/>
            </a:pPr>
            <a:r>
              <a:t/>
            </a:r>
            <a:endParaRPr sz="3000">
              <a:solidFill>
                <a:srgbClr val="FF0066"/>
              </a:solidFill>
            </a:endParaRPr>
          </a:p>
        </p:txBody>
      </p:sp>
      <p:sp>
        <p:nvSpPr>
          <p:cNvPr id="237" name="Google Shape;237;p41"/>
          <p:cNvSpPr txBox="1"/>
          <p:nvPr/>
        </p:nvSpPr>
        <p:spPr>
          <a:xfrm>
            <a:off x="152400" y="762000"/>
            <a:ext cx="8375700" cy="4328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lang="en" sz="900">
                <a:solidFill>
                  <a:srgbClr val="444444"/>
                </a:solidFill>
                <a:highlight>
                  <a:srgbClr val="FFFFFF"/>
                </a:highlight>
                <a:latin typeface="Roboto Mono"/>
                <a:ea typeface="Roboto Mono"/>
                <a:cs typeface="Roboto Mono"/>
                <a:sym typeface="Roboto Mono"/>
              </a:rPr>
              <a:t>Your users might already have identities outside of AWS, such as in your corporate directory. If those users need to work with AWS resources (or work with applications that access those resources), then those users also need AWS security credentials. You can use an IAM role to specify permissions for users whose identity is federated from your organization or a third-party identity provider (IdP).</a:t>
            </a:r>
            <a:endParaRPr sz="900">
              <a:solidFill>
                <a:srgbClr val="444444"/>
              </a:solidFill>
              <a:highlight>
                <a:srgbClr val="FFFFFF"/>
              </a:highlight>
              <a:latin typeface="Roboto Mono"/>
              <a:ea typeface="Roboto Mono"/>
              <a:cs typeface="Roboto Mono"/>
              <a:sym typeface="Roboto Mono"/>
            </a:endParaRPr>
          </a:p>
          <a:p>
            <a:pPr indent="-285750" lvl="0" marL="457200" rtl="0" algn="l">
              <a:lnSpc>
                <a:spcPct val="100000"/>
              </a:lnSpc>
              <a:spcBef>
                <a:spcPts val="1400"/>
              </a:spcBef>
              <a:spcAft>
                <a:spcPts val="0"/>
              </a:spcAft>
              <a:buClr>
                <a:srgbClr val="CC6600"/>
              </a:buClr>
              <a:buSzPts val="900"/>
              <a:buFont typeface="Roboto Mono"/>
              <a:buAutoNum type="arabicPeriod"/>
            </a:pPr>
            <a:r>
              <a:rPr b="1" lang="en" sz="900">
                <a:solidFill>
                  <a:srgbClr val="CC6600"/>
                </a:solidFill>
                <a:highlight>
                  <a:srgbClr val="FFFFFF"/>
                </a:highlight>
                <a:latin typeface="Roboto Mono"/>
                <a:ea typeface="Roboto Mono"/>
                <a:cs typeface="Roboto Mono"/>
                <a:sym typeface="Roboto Mono"/>
              </a:rPr>
              <a:t>Federating Users of a Mobile or Web-based App with Amazon Cognito</a:t>
            </a:r>
            <a:endParaRPr b="1" sz="900">
              <a:solidFill>
                <a:srgbClr val="CC6600"/>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If you create a mobile or web-based app that accesses AWS resources, the app needs security credentials in order to make programmatic requests to AWS. For most mobile application scenarios, we recommend that you use </a:t>
            </a:r>
            <a:r>
              <a:rPr lang="en" sz="900">
                <a:solidFill>
                  <a:srgbClr val="E48700"/>
                </a:solidFill>
                <a:highlight>
                  <a:srgbClr val="FFFFFF"/>
                </a:highlight>
                <a:uFill>
                  <a:noFill/>
                </a:uFill>
                <a:latin typeface="Roboto Mono"/>
                <a:ea typeface="Roboto Mono"/>
                <a:cs typeface="Roboto Mono"/>
                <a:sym typeface="Roboto Mono"/>
                <a:hlinkClick r:id="rId4"/>
              </a:rPr>
              <a:t>Amazon Cognito</a:t>
            </a:r>
            <a:r>
              <a:rPr lang="en" sz="900">
                <a:solidFill>
                  <a:srgbClr val="444444"/>
                </a:solidFill>
                <a:highlight>
                  <a:srgbClr val="FFFFFF"/>
                </a:highlight>
                <a:latin typeface="Roboto Mono"/>
                <a:ea typeface="Roboto Mono"/>
                <a:cs typeface="Roboto Mono"/>
                <a:sym typeface="Roboto Mono"/>
              </a:rPr>
              <a:t>. Amazon Cognito also provides API operations for synchronizing user data so that it is preserved as users move between devices.</a:t>
            </a:r>
            <a:endParaRPr sz="900">
              <a:solidFill>
                <a:srgbClr val="444444"/>
              </a:solidFill>
              <a:highlight>
                <a:srgbClr val="FFFFFF"/>
              </a:highlight>
              <a:latin typeface="Roboto Mono"/>
              <a:ea typeface="Roboto Mono"/>
              <a:cs typeface="Roboto Mono"/>
              <a:sym typeface="Roboto Mono"/>
            </a:endParaRPr>
          </a:p>
          <a:p>
            <a:pPr indent="-285750" lvl="0" marL="457200" marR="0" rtl="0" algn="l">
              <a:lnSpc>
                <a:spcPct val="100000"/>
              </a:lnSpc>
              <a:spcBef>
                <a:spcPts val="1400"/>
              </a:spcBef>
              <a:spcAft>
                <a:spcPts val="0"/>
              </a:spcAft>
              <a:buClr>
                <a:srgbClr val="CC6600"/>
              </a:buClr>
              <a:buSzPts val="900"/>
              <a:buFont typeface="Roboto Mono"/>
              <a:buAutoNum type="arabicPeriod"/>
            </a:pPr>
            <a:r>
              <a:rPr b="1" lang="en" sz="900">
                <a:solidFill>
                  <a:srgbClr val="CC6600"/>
                </a:solidFill>
                <a:highlight>
                  <a:srgbClr val="FFFFFF"/>
                </a:highlight>
                <a:latin typeface="Roboto Mono"/>
                <a:ea typeface="Roboto Mono"/>
                <a:cs typeface="Roboto Mono"/>
                <a:sym typeface="Roboto Mono"/>
              </a:rPr>
              <a:t>Federating Users with Public Identity Service Providers or OpenID Connect</a:t>
            </a:r>
            <a:endParaRPr b="1" sz="900">
              <a:solidFill>
                <a:srgbClr val="CC6600"/>
              </a:solidFill>
              <a:highlight>
                <a:srgbClr val="FFFFFF"/>
              </a:highlight>
              <a:latin typeface="Roboto Mono"/>
              <a:ea typeface="Roboto Mono"/>
              <a:cs typeface="Roboto Mono"/>
              <a:sym typeface="Roboto Mono"/>
            </a:endParaRPr>
          </a:p>
          <a:p>
            <a:pPr indent="0" lvl="0" marL="0" marR="0" rtl="0" algn="l">
              <a:lnSpc>
                <a:spcPct val="100000"/>
              </a:lnSpc>
              <a:spcBef>
                <a:spcPts val="0"/>
              </a:spcBef>
              <a:spcAft>
                <a:spcPts val="0"/>
              </a:spcAft>
              <a:buNone/>
            </a:pPr>
            <a:r>
              <a:rPr lang="en" sz="900">
                <a:solidFill>
                  <a:srgbClr val="FF0000"/>
                </a:solidFill>
                <a:highlight>
                  <a:srgbClr val="FFFFFF"/>
                </a:highlight>
                <a:latin typeface="Roboto Mono"/>
                <a:ea typeface="Roboto Mono"/>
                <a:cs typeface="Roboto Mono"/>
                <a:sym typeface="Roboto Mono"/>
              </a:rPr>
              <a:t>Whenever possible, use Cognito for mobile and web-based application scenarios. Cognito does most of the behind-the-scenes work with public identity provider services for you. It works with the same third-party services and also supports anonymous sign-ins. </a:t>
            </a:r>
            <a:r>
              <a:rPr lang="en" sz="900">
                <a:solidFill>
                  <a:srgbClr val="444444"/>
                </a:solidFill>
                <a:highlight>
                  <a:srgbClr val="FFFFFF"/>
                </a:highlight>
                <a:latin typeface="Roboto Mono"/>
                <a:ea typeface="Roboto Mono"/>
                <a:cs typeface="Roboto Mono"/>
                <a:sym typeface="Roboto Mono"/>
              </a:rPr>
              <a:t>However, for more advanced scenarios, you can work directly with a third-party service like Login with Amazon, Facebook, Google, or any IdP that is compatible with OpenID Connect (OIDC).</a:t>
            </a:r>
            <a:endParaRPr sz="900">
              <a:solidFill>
                <a:srgbClr val="444444"/>
              </a:solidFill>
              <a:highlight>
                <a:srgbClr val="FFFFFF"/>
              </a:highlight>
              <a:latin typeface="Roboto Mono"/>
              <a:ea typeface="Roboto Mono"/>
              <a:cs typeface="Roboto Mono"/>
              <a:sym typeface="Roboto Mono"/>
            </a:endParaRPr>
          </a:p>
          <a:p>
            <a:pPr indent="-285750" lvl="0" marL="457200" marR="0" rtl="0" algn="l">
              <a:lnSpc>
                <a:spcPct val="100000"/>
              </a:lnSpc>
              <a:spcBef>
                <a:spcPts val="1400"/>
              </a:spcBef>
              <a:spcAft>
                <a:spcPts val="0"/>
              </a:spcAft>
              <a:buClr>
                <a:srgbClr val="CC6600"/>
              </a:buClr>
              <a:buSzPts val="900"/>
              <a:buFont typeface="Roboto Mono"/>
              <a:buAutoNum type="arabicPeriod"/>
            </a:pPr>
            <a:r>
              <a:rPr b="1" lang="en" sz="900">
                <a:solidFill>
                  <a:srgbClr val="CC6600"/>
                </a:solidFill>
                <a:highlight>
                  <a:srgbClr val="FFFFFF"/>
                </a:highlight>
                <a:latin typeface="Roboto Mono"/>
                <a:ea typeface="Roboto Mono"/>
                <a:cs typeface="Roboto Mono"/>
                <a:sym typeface="Roboto Mono"/>
              </a:rPr>
              <a:t>Federating users with SAML 2.0</a:t>
            </a:r>
            <a:endParaRPr b="1" sz="900">
              <a:solidFill>
                <a:srgbClr val="CC6600"/>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If your organization already uses an identity provider software package that supports SAML 2.0 , you can create trust between your organization as an IdP and AWS as the service provider. You can then use SAML to provide your users with federated SSO to the AWS Mgmt Console or federated access to call AWS API operations. </a:t>
            </a:r>
            <a:endParaRPr sz="900">
              <a:solidFill>
                <a:srgbClr val="444444"/>
              </a:solidFill>
              <a:highlight>
                <a:srgbClr val="FFFFFF"/>
              </a:highlight>
              <a:latin typeface="Roboto Mono"/>
              <a:ea typeface="Roboto Mono"/>
              <a:cs typeface="Roboto Mono"/>
              <a:sym typeface="Roboto Mono"/>
            </a:endParaRPr>
          </a:p>
          <a:p>
            <a:pPr indent="-285750" lvl="0" marL="457200" marR="0" rtl="0" algn="l">
              <a:lnSpc>
                <a:spcPct val="100000"/>
              </a:lnSpc>
              <a:spcBef>
                <a:spcPts val="1400"/>
              </a:spcBef>
              <a:spcAft>
                <a:spcPts val="0"/>
              </a:spcAft>
              <a:buClr>
                <a:srgbClr val="CC6600"/>
              </a:buClr>
              <a:buSzPts val="900"/>
              <a:buFont typeface="Roboto Mono"/>
              <a:buAutoNum type="arabicPeriod"/>
            </a:pPr>
            <a:r>
              <a:rPr b="1" lang="en" sz="900">
                <a:solidFill>
                  <a:srgbClr val="CC6600"/>
                </a:solidFill>
                <a:highlight>
                  <a:srgbClr val="FFFFFF"/>
                </a:highlight>
                <a:latin typeface="Roboto Mono"/>
                <a:ea typeface="Roboto Mono"/>
                <a:cs typeface="Roboto Mono"/>
                <a:sym typeface="Roboto Mono"/>
              </a:rPr>
              <a:t>Federating users by creating a custom identity broker application</a:t>
            </a:r>
            <a:endParaRPr b="1" sz="900">
              <a:solidFill>
                <a:srgbClr val="CC6600"/>
              </a:solidFill>
              <a:highlight>
                <a:srgbClr val="FFFFFF"/>
              </a:highlight>
              <a:latin typeface="Roboto Mono"/>
              <a:ea typeface="Roboto Mono"/>
              <a:cs typeface="Roboto Mono"/>
              <a:sym typeface="Roboto Mono"/>
            </a:endParaRPr>
          </a:p>
          <a:p>
            <a:pPr indent="0" lvl="0" marL="0" marR="0" rtl="0" algn="l">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If your identity store is not compatible with SAML 2.0, then you can build a custom identity broker application to perform a similar function. The broker application authenticates users, requests temporary credentials for users from AWS, and then provides them to the user to access AWS resources.</a:t>
            </a:r>
            <a:endParaRPr sz="9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1200"/>
              </a:spcBef>
              <a:spcAft>
                <a:spcPts val="1200"/>
              </a:spcAft>
              <a:buNone/>
            </a:pPr>
            <a:r>
              <a:t/>
            </a:r>
            <a:endParaRPr sz="900">
              <a:solidFill>
                <a:srgbClr val="444444"/>
              </a:solidFill>
              <a:highlight>
                <a:srgbClr val="FFFFFF"/>
              </a:highlight>
              <a:latin typeface="Roboto Mono"/>
              <a:ea typeface="Roboto Mono"/>
              <a:cs typeface="Roboto Mono"/>
              <a:sym typeface="Roboto Mon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pic>
        <p:nvPicPr>
          <p:cNvPr id="242" name="Google Shape;242;p42"/>
          <p:cNvPicPr preferRelativeResize="0"/>
          <p:nvPr/>
        </p:nvPicPr>
        <p:blipFill>
          <a:blip r:embed="rId3">
            <a:alphaModFix/>
          </a:blip>
          <a:stretch>
            <a:fillRect/>
          </a:stretch>
        </p:blipFill>
        <p:spPr>
          <a:xfrm>
            <a:off x="152400" y="152400"/>
            <a:ext cx="4479050" cy="2233900"/>
          </a:xfrm>
          <a:prstGeom prst="rect">
            <a:avLst/>
          </a:prstGeom>
          <a:noFill/>
          <a:ln>
            <a:noFill/>
          </a:ln>
        </p:spPr>
      </p:pic>
      <p:sp>
        <p:nvSpPr>
          <p:cNvPr id="243" name="Google Shape;243;p42"/>
          <p:cNvSpPr txBox="1"/>
          <p:nvPr/>
        </p:nvSpPr>
        <p:spPr>
          <a:xfrm>
            <a:off x="152400" y="0"/>
            <a:ext cx="3000000" cy="38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E47911"/>
                </a:solidFill>
                <a:highlight>
                  <a:srgbClr val="FFFFFF"/>
                </a:highlight>
                <a:latin typeface="Droid Sans"/>
                <a:ea typeface="Droid Sans"/>
                <a:cs typeface="Droid Sans"/>
                <a:sym typeface="Droid Sans"/>
              </a:rPr>
              <a:t>Using Amazon Cognito for Mobile Apps</a:t>
            </a:r>
            <a:endParaRPr b="1" sz="1000">
              <a:solidFill>
                <a:srgbClr val="E47911"/>
              </a:solidFill>
              <a:highlight>
                <a:srgbClr val="FFFFFF"/>
              </a:highlight>
              <a:latin typeface="Droid Sans"/>
              <a:ea typeface="Droid Sans"/>
              <a:cs typeface="Droid Sans"/>
              <a:sym typeface="Droid Sans"/>
            </a:endParaRPr>
          </a:p>
          <a:p>
            <a:pPr indent="0" lvl="0" marL="0" rtl="0" algn="l">
              <a:lnSpc>
                <a:spcPct val="115000"/>
              </a:lnSpc>
              <a:spcBef>
                <a:spcPts val="600"/>
              </a:spcBef>
              <a:spcAft>
                <a:spcPts val="0"/>
              </a:spcAft>
              <a:buNone/>
            </a:pPr>
            <a:r>
              <a:t/>
            </a:r>
            <a:endParaRPr sz="1000">
              <a:latin typeface="Droid Sans"/>
              <a:ea typeface="Droid Sans"/>
              <a:cs typeface="Droid Sans"/>
              <a:sym typeface="Droid Sans"/>
            </a:endParaRPr>
          </a:p>
        </p:txBody>
      </p:sp>
      <p:pic>
        <p:nvPicPr>
          <p:cNvPr id="244" name="Google Shape;244;p42"/>
          <p:cNvPicPr preferRelativeResize="0"/>
          <p:nvPr/>
        </p:nvPicPr>
        <p:blipFill>
          <a:blip r:embed="rId4">
            <a:alphaModFix/>
          </a:blip>
          <a:stretch>
            <a:fillRect/>
          </a:stretch>
        </p:blipFill>
        <p:spPr>
          <a:xfrm>
            <a:off x="4715300" y="288825"/>
            <a:ext cx="4188050" cy="2354225"/>
          </a:xfrm>
          <a:prstGeom prst="rect">
            <a:avLst/>
          </a:prstGeom>
          <a:noFill/>
          <a:ln>
            <a:noFill/>
          </a:ln>
        </p:spPr>
      </p:pic>
      <p:sp>
        <p:nvSpPr>
          <p:cNvPr id="245" name="Google Shape;245;p42"/>
          <p:cNvSpPr txBox="1"/>
          <p:nvPr/>
        </p:nvSpPr>
        <p:spPr>
          <a:xfrm>
            <a:off x="4876800" y="0"/>
            <a:ext cx="3750900" cy="38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E47911"/>
                </a:solidFill>
                <a:highlight>
                  <a:srgbClr val="FFFFFF"/>
                </a:highlight>
                <a:latin typeface="Droid Sans"/>
                <a:ea typeface="Droid Sans"/>
                <a:cs typeface="Droid Sans"/>
                <a:sym typeface="Droid Sans"/>
              </a:rPr>
              <a:t>Using SAML-Based Federation for API Access to AWS</a:t>
            </a:r>
            <a:endParaRPr b="1" sz="1000">
              <a:solidFill>
                <a:srgbClr val="E47911"/>
              </a:solidFill>
              <a:highlight>
                <a:srgbClr val="FFFFFF"/>
              </a:highlight>
              <a:latin typeface="Droid Sans"/>
              <a:ea typeface="Droid Sans"/>
              <a:cs typeface="Droid Sans"/>
              <a:sym typeface="Droid Sans"/>
            </a:endParaRPr>
          </a:p>
          <a:p>
            <a:pPr indent="0" lvl="0" marL="0" rtl="0" algn="l">
              <a:lnSpc>
                <a:spcPct val="115000"/>
              </a:lnSpc>
              <a:spcBef>
                <a:spcPts val="600"/>
              </a:spcBef>
              <a:spcAft>
                <a:spcPts val="0"/>
              </a:spcAft>
              <a:buNone/>
            </a:pPr>
            <a:r>
              <a:t/>
            </a:r>
            <a:endParaRPr sz="1100"/>
          </a:p>
          <a:p>
            <a:pPr indent="0" lvl="0" marL="0" rtl="0" algn="l">
              <a:lnSpc>
                <a:spcPct val="115000"/>
              </a:lnSpc>
              <a:spcBef>
                <a:spcPts val="0"/>
              </a:spcBef>
              <a:spcAft>
                <a:spcPts val="0"/>
              </a:spcAft>
              <a:buNone/>
            </a:pPr>
            <a:r>
              <a:t/>
            </a:r>
            <a:endParaRPr b="1" sz="1000">
              <a:solidFill>
                <a:srgbClr val="E47911"/>
              </a:solidFill>
              <a:highlight>
                <a:srgbClr val="FFFFFF"/>
              </a:highlight>
              <a:latin typeface="Droid Sans"/>
              <a:ea typeface="Droid Sans"/>
              <a:cs typeface="Droid Sans"/>
              <a:sym typeface="Droid Sans"/>
            </a:endParaRPr>
          </a:p>
          <a:p>
            <a:pPr indent="0" lvl="0" marL="0" rtl="0" algn="l">
              <a:lnSpc>
                <a:spcPct val="115000"/>
              </a:lnSpc>
              <a:spcBef>
                <a:spcPts val="600"/>
              </a:spcBef>
              <a:spcAft>
                <a:spcPts val="0"/>
              </a:spcAft>
              <a:buNone/>
            </a:pPr>
            <a:r>
              <a:t/>
            </a:r>
            <a:endParaRPr sz="1000">
              <a:latin typeface="Droid Sans"/>
              <a:ea typeface="Droid Sans"/>
              <a:cs typeface="Droid Sans"/>
              <a:sym typeface="Droid Sans"/>
            </a:endParaRPr>
          </a:p>
        </p:txBody>
      </p:sp>
      <p:sp>
        <p:nvSpPr>
          <p:cNvPr id="246" name="Google Shape;246;p42"/>
          <p:cNvSpPr txBox="1"/>
          <p:nvPr/>
        </p:nvSpPr>
        <p:spPr>
          <a:xfrm>
            <a:off x="-2700" y="3355525"/>
            <a:ext cx="4679100" cy="17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Droid Sans"/>
                <a:ea typeface="Droid Sans"/>
                <a:cs typeface="Droid Sans"/>
                <a:sym typeface="Droid Sans"/>
              </a:rPr>
              <a:t>{</a:t>
            </a:r>
            <a:endParaRPr sz="900">
              <a:latin typeface="Droid Sans"/>
              <a:ea typeface="Droid Sans"/>
              <a:cs typeface="Droid Sans"/>
              <a:sym typeface="Droid Sans"/>
            </a:endParaRPr>
          </a:p>
          <a:p>
            <a:pPr indent="0" lvl="0" marL="0" rtl="0" algn="l">
              <a:spcBef>
                <a:spcPts val="0"/>
              </a:spcBef>
              <a:spcAft>
                <a:spcPts val="0"/>
              </a:spcAft>
              <a:buNone/>
            </a:pPr>
            <a:r>
              <a:rPr lang="en" sz="900">
                <a:latin typeface="Droid Sans"/>
                <a:ea typeface="Droid Sans"/>
                <a:cs typeface="Droid Sans"/>
                <a:sym typeface="Droid Sans"/>
              </a:rPr>
              <a:t>  "Version": "2012-10-17",</a:t>
            </a:r>
            <a:endParaRPr sz="900">
              <a:latin typeface="Droid Sans"/>
              <a:ea typeface="Droid Sans"/>
              <a:cs typeface="Droid Sans"/>
              <a:sym typeface="Droid Sans"/>
            </a:endParaRPr>
          </a:p>
          <a:p>
            <a:pPr indent="0" lvl="0" marL="0" rtl="0" algn="l">
              <a:spcBef>
                <a:spcPts val="0"/>
              </a:spcBef>
              <a:spcAft>
                <a:spcPts val="0"/>
              </a:spcAft>
              <a:buNone/>
            </a:pPr>
            <a:r>
              <a:rPr lang="en" sz="900">
                <a:latin typeface="Droid Sans"/>
                <a:ea typeface="Droid Sans"/>
                <a:cs typeface="Droid Sans"/>
                <a:sym typeface="Droid Sans"/>
              </a:rPr>
              <a:t>  "Statement": {</a:t>
            </a:r>
            <a:endParaRPr sz="900">
              <a:latin typeface="Droid Sans"/>
              <a:ea typeface="Droid Sans"/>
              <a:cs typeface="Droid Sans"/>
              <a:sym typeface="Droid Sans"/>
            </a:endParaRPr>
          </a:p>
          <a:p>
            <a:pPr indent="0" lvl="0" marL="0" rtl="0" algn="l">
              <a:spcBef>
                <a:spcPts val="0"/>
              </a:spcBef>
              <a:spcAft>
                <a:spcPts val="0"/>
              </a:spcAft>
              <a:buNone/>
            </a:pPr>
            <a:r>
              <a:rPr lang="en" sz="900">
                <a:latin typeface="Droid Sans"/>
                <a:ea typeface="Droid Sans"/>
                <a:cs typeface="Droid Sans"/>
                <a:sym typeface="Droid Sans"/>
              </a:rPr>
              <a:t>    "Effect": "Allow",</a:t>
            </a:r>
            <a:endParaRPr sz="900">
              <a:latin typeface="Droid Sans"/>
              <a:ea typeface="Droid Sans"/>
              <a:cs typeface="Droid Sans"/>
              <a:sym typeface="Droid Sans"/>
            </a:endParaRPr>
          </a:p>
          <a:p>
            <a:pPr indent="0" lvl="0" marL="0" rtl="0" algn="l">
              <a:spcBef>
                <a:spcPts val="0"/>
              </a:spcBef>
              <a:spcAft>
                <a:spcPts val="0"/>
              </a:spcAft>
              <a:buNone/>
            </a:pPr>
            <a:r>
              <a:rPr lang="en" sz="900">
                <a:latin typeface="Droid Sans"/>
                <a:ea typeface="Droid Sans"/>
                <a:cs typeface="Droid Sans"/>
                <a:sym typeface="Droid Sans"/>
              </a:rPr>
              <a:t>    "Action": [</a:t>
            </a:r>
            <a:endParaRPr sz="900">
              <a:latin typeface="Droid Sans"/>
              <a:ea typeface="Droid Sans"/>
              <a:cs typeface="Droid Sans"/>
              <a:sym typeface="Droid Sans"/>
            </a:endParaRPr>
          </a:p>
          <a:p>
            <a:pPr indent="0" lvl="0" marL="0" rtl="0" algn="l">
              <a:spcBef>
                <a:spcPts val="0"/>
              </a:spcBef>
              <a:spcAft>
                <a:spcPts val="0"/>
              </a:spcAft>
              <a:buNone/>
            </a:pPr>
            <a:r>
              <a:rPr lang="en" sz="900">
                <a:latin typeface="Droid Sans"/>
                <a:ea typeface="Droid Sans"/>
                <a:cs typeface="Droid Sans"/>
                <a:sym typeface="Droid Sans"/>
              </a:rPr>
              <a:t>      "s3:GetObject",</a:t>
            </a:r>
            <a:endParaRPr sz="900">
              <a:latin typeface="Droid Sans"/>
              <a:ea typeface="Droid Sans"/>
              <a:cs typeface="Droid Sans"/>
              <a:sym typeface="Droid Sans"/>
            </a:endParaRPr>
          </a:p>
          <a:p>
            <a:pPr indent="0" lvl="0" marL="0" rtl="0" algn="l">
              <a:spcBef>
                <a:spcPts val="0"/>
              </a:spcBef>
              <a:spcAft>
                <a:spcPts val="0"/>
              </a:spcAft>
              <a:buNone/>
            </a:pPr>
            <a:r>
              <a:rPr lang="en" sz="900">
                <a:latin typeface="Droid Sans"/>
                <a:ea typeface="Droid Sans"/>
                <a:cs typeface="Droid Sans"/>
                <a:sym typeface="Droid Sans"/>
              </a:rPr>
              <a:t>      "s3:PutObject",</a:t>
            </a:r>
            <a:endParaRPr sz="900">
              <a:latin typeface="Droid Sans"/>
              <a:ea typeface="Droid Sans"/>
              <a:cs typeface="Droid Sans"/>
              <a:sym typeface="Droid Sans"/>
            </a:endParaRPr>
          </a:p>
          <a:p>
            <a:pPr indent="0" lvl="0" marL="0" rtl="0" algn="l">
              <a:spcBef>
                <a:spcPts val="0"/>
              </a:spcBef>
              <a:spcAft>
                <a:spcPts val="0"/>
              </a:spcAft>
              <a:buNone/>
            </a:pPr>
            <a:r>
              <a:rPr lang="en" sz="900">
                <a:latin typeface="Droid Sans"/>
                <a:ea typeface="Droid Sans"/>
                <a:cs typeface="Droid Sans"/>
                <a:sym typeface="Droid Sans"/>
              </a:rPr>
              <a:t>      "s3:DeleteObject"</a:t>
            </a:r>
            <a:endParaRPr sz="900">
              <a:latin typeface="Droid Sans"/>
              <a:ea typeface="Droid Sans"/>
              <a:cs typeface="Droid Sans"/>
              <a:sym typeface="Droid Sans"/>
            </a:endParaRPr>
          </a:p>
          <a:p>
            <a:pPr indent="0" lvl="0" marL="0" rtl="0" algn="l">
              <a:spcBef>
                <a:spcPts val="0"/>
              </a:spcBef>
              <a:spcAft>
                <a:spcPts val="0"/>
              </a:spcAft>
              <a:buNone/>
            </a:pPr>
            <a:r>
              <a:rPr lang="en" sz="900">
                <a:latin typeface="Droid Sans"/>
                <a:ea typeface="Droid Sans"/>
                <a:cs typeface="Droid Sans"/>
                <a:sym typeface="Droid Sans"/>
              </a:rPr>
              <a:t>    ],</a:t>
            </a:r>
            <a:endParaRPr sz="900">
              <a:latin typeface="Droid Sans"/>
              <a:ea typeface="Droid Sans"/>
              <a:cs typeface="Droid Sans"/>
              <a:sym typeface="Droid Sans"/>
            </a:endParaRPr>
          </a:p>
          <a:p>
            <a:pPr indent="0" lvl="0" marL="0" rtl="0" algn="l">
              <a:spcBef>
                <a:spcPts val="0"/>
              </a:spcBef>
              <a:spcAft>
                <a:spcPts val="0"/>
              </a:spcAft>
              <a:buNone/>
            </a:pPr>
            <a:r>
              <a:rPr lang="en" sz="900">
                <a:latin typeface="Droid Sans"/>
                <a:ea typeface="Droid Sans"/>
                <a:cs typeface="Droid Sans"/>
                <a:sym typeface="Droid Sans"/>
              </a:rPr>
              <a:t>    "Resource": [</a:t>
            </a:r>
            <a:endParaRPr sz="900">
              <a:latin typeface="Droid Sans"/>
              <a:ea typeface="Droid Sans"/>
              <a:cs typeface="Droid Sans"/>
              <a:sym typeface="Droid Sans"/>
            </a:endParaRPr>
          </a:p>
          <a:p>
            <a:pPr indent="0" lvl="0" marL="0" rtl="0" algn="l">
              <a:spcBef>
                <a:spcPts val="0"/>
              </a:spcBef>
              <a:spcAft>
                <a:spcPts val="0"/>
              </a:spcAft>
              <a:buNone/>
            </a:pPr>
            <a:r>
              <a:rPr b="1" lang="en" sz="900">
                <a:latin typeface="Droid Sans"/>
                <a:ea typeface="Droid Sans"/>
                <a:cs typeface="Droid Sans"/>
                <a:sym typeface="Droid Sans"/>
              </a:rPr>
              <a:t>   "arn:aws:s3:::exampleorgBucket/backup/${saml:namequalifier}/${saml:sub}",   "arn:aws:s3:::exampleorgBucket/backup/${saml:namequalifier}/${saml:sub}/*"</a:t>
            </a:r>
            <a:endParaRPr b="1" sz="900">
              <a:latin typeface="Droid Sans"/>
              <a:ea typeface="Droid Sans"/>
              <a:cs typeface="Droid Sans"/>
              <a:sym typeface="Droid Sans"/>
            </a:endParaRPr>
          </a:p>
          <a:p>
            <a:pPr indent="0" lvl="0" marL="0" rtl="0" algn="l">
              <a:spcBef>
                <a:spcPts val="0"/>
              </a:spcBef>
              <a:spcAft>
                <a:spcPts val="0"/>
              </a:spcAft>
              <a:buNone/>
            </a:pPr>
            <a:r>
              <a:t/>
            </a:r>
            <a:endParaRPr sz="900">
              <a:latin typeface="Droid Sans"/>
              <a:ea typeface="Droid Sans"/>
              <a:cs typeface="Droid Sans"/>
              <a:sym typeface="Droid Sans"/>
            </a:endParaRPr>
          </a:p>
        </p:txBody>
      </p:sp>
      <p:sp>
        <p:nvSpPr>
          <p:cNvPr id="247" name="Google Shape;247;p42"/>
          <p:cNvSpPr txBox="1"/>
          <p:nvPr/>
        </p:nvSpPr>
        <p:spPr>
          <a:xfrm>
            <a:off x="1238100" y="3671850"/>
            <a:ext cx="3000000" cy="65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200">
                <a:solidFill>
                  <a:srgbClr val="007697"/>
                </a:solidFill>
                <a:highlight>
                  <a:srgbClr val="FFFFFF"/>
                </a:highlight>
                <a:latin typeface="Droid Sans"/>
                <a:ea typeface="Droid Sans"/>
                <a:cs typeface="Droid Sans"/>
                <a:sym typeface="Droid Sans"/>
              </a:rPr>
              <a:t>Uniquely Identifying Users in SAML-Based Federation</a:t>
            </a:r>
            <a:endParaRPr b="1" sz="1200">
              <a:solidFill>
                <a:srgbClr val="007697"/>
              </a:solidFill>
              <a:highlight>
                <a:srgbClr val="FFFFFF"/>
              </a:highlight>
              <a:latin typeface="Droid Sans"/>
              <a:ea typeface="Droid Sans"/>
              <a:cs typeface="Droid Sans"/>
              <a:sym typeface="Droid Sans"/>
            </a:endParaRPr>
          </a:p>
          <a:p>
            <a:pPr indent="0" lvl="0" marL="0" rtl="0" algn="l">
              <a:lnSpc>
                <a:spcPct val="115000"/>
              </a:lnSpc>
              <a:spcBef>
                <a:spcPts val="400"/>
              </a:spcBef>
              <a:spcAft>
                <a:spcPts val="0"/>
              </a:spcAft>
              <a:buNone/>
            </a:pPr>
            <a:r>
              <a:t/>
            </a:r>
            <a:endParaRPr sz="1100">
              <a:latin typeface="Droid Sans"/>
              <a:ea typeface="Droid Sans"/>
              <a:cs typeface="Droid Sans"/>
              <a:sym typeface="Droid Sans"/>
            </a:endParaRPr>
          </a:p>
        </p:txBody>
      </p:sp>
      <p:sp>
        <p:nvSpPr>
          <p:cNvPr id="248" name="Google Shape;248;p42"/>
          <p:cNvSpPr txBox="1"/>
          <p:nvPr/>
        </p:nvSpPr>
        <p:spPr>
          <a:xfrm>
            <a:off x="0" y="2514600"/>
            <a:ext cx="4512900" cy="8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Droid Sans"/>
                <a:ea typeface="Droid Sans"/>
                <a:cs typeface="Droid Sans"/>
                <a:sym typeface="Droid Sans"/>
              </a:rPr>
              <a:t>      "Effect": "Allow",</a:t>
            </a:r>
            <a:endParaRPr sz="900">
              <a:latin typeface="Droid Sans"/>
              <a:ea typeface="Droid Sans"/>
              <a:cs typeface="Droid Sans"/>
              <a:sym typeface="Droid Sans"/>
            </a:endParaRPr>
          </a:p>
          <a:p>
            <a:pPr indent="0" lvl="0" marL="0" rtl="0" algn="l">
              <a:spcBef>
                <a:spcPts val="0"/>
              </a:spcBef>
              <a:spcAft>
                <a:spcPts val="0"/>
              </a:spcAft>
              <a:buNone/>
            </a:pPr>
            <a:r>
              <a:rPr lang="en" sz="900">
                <a:latin typeface="Droid Sans"/>
                <a:ea typeface="Droid Sans"/>
                <a:cs typeface="Droid Sans"/>
                <a:sym typeface="Droid Sans"/>
              </a:rPr>
              <a:t>      "Action": ["s3:ListBucket"],</a:t>
            </a:r>
            <a:endParaRPr sz="900">
              <a:latin typeface="Droid Sans"/>
              <a:ea typeface="Droid Sans"/>
              <a:cs typeface="Droid Sans"/>
              <a:sym typeface="Droid Sans"/>
            </a:endParaRPr>
          </a:p>
          <a:p>
            <a:pPr indent="0" lvl="0" marL="0" rtl="0" algn="l">
              <a:spcBef>
                <a:spcPts val="0"/>
              </a:spcBef>
              <a:spcAft>
                <a:spcPts val="0"/>
              </a:spcAft>
              <a:buNone/>
            </a:pPr>
            <a:r>
              <a:rPr lang="en" sz="900">
                <a:latin typeface="Droid Sans"/>
                <a:ea typeface="Droid Sans"/>
                <a:cs typeface="Droid Sans"/>
                <a:sym typeface="Droid Sans"/>
              </a:rPr>
              <a:t>      "Resource": ["arn:aws:s3:::myBucket"],</a:t>
            </a:r>
            <a:endParaRPr sz="900">
              <a:latin typeface="Droid Sans"/>
              <a:ea typeface="Droid Sans"/>
              <a:cs typeface="Droid Sans"/>
              <a:sym typeface="Droid Sans"/>
            </a:endParaRPr>
          </a:p>
          <a:p>
            <a:pPr indent="0" lvl="0" marL="0" rtl="0" algn="l">
              <a:spcBef>
                <a:spcPts val="0"/>
              </a:spcBef>
              <a:spcAft>
                <a:spcPts val="0"/>
              </a:spcAft>
              <a:buNone/>
            </a:pPr>
            <a:r>
              <a:rPr b="1" lang="en" sz="900">
                <a:latin typeface="Droid Sans"/>
                <a:ea typeface="Droid Sans"/>
                <a:cs typeface="Droid Sans"/>
                <a:sym typeface="Droid Sans"/>
              </a:rPr>
              <a:t>      "Condition": {"StringLike": {"s3:prefix": ["Amazon/mynumbersgame/${www.amazon.com:user_id}/*"]}}</a:t>
            </a:r>
            <a:endParaRPr b="1" sz="900">
              <a:latin typeface="Droid Sans"/>
              <a:ea typeface="Droid Sans"/>
              <a:cs typeface="Droid Sans"/>
              <a:sym typeface="Droid Sans"/>
            </a:endParaRPr>
          </a:p>
          <a:p>
            <a:pPr indent="0" lvl="0" marL="0" rtl="0" algn="l">
              <a:spcBef>
                <a:spcPts val="0"/>
              </a:spcBef>
              <a:spcAft>
                <a:spcPts val="0"/>
              </a:spcAft>
              <a:buNone/>
            </a:pPr>
            <a:r>
              <a:t/>
            </a:r>
            <a:endParaRPr sz="900">
              <a:latin typeface="Droid Sans"/>
              <a:ea typeface="Droid Sans"/>
              <a:cs typeface="Droid Sans"/>
              <a:sym typeface="Droid Sans"/>
            </a:endParaRPr>
          </a:p>
        </p:txBody>
      </p:sp>
      <p:sp>
        <p:nvSpPr>
          <p:cNvPr id="249" name="Google Shape;249;p42"/>
          <p:cNvSpPr txBox="1"/>
          <p:nvPr/>
        </p:nvSpPr>
        <p:spPr>
          <a:xfrm>
            <a:off x="1676400" y="2362200"/>
            <a:ext cx="3000000" cy="48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4A86E8"/>
                </a:solidFill>
                <a:highlight>
                  <a:srgbClr val="FFFFFF"/>
                </a:highlight>
                <a:latin typeface="Droid Sans"/>
                <a:ea typeface="Droid Sans"/>
                <a:cs typeface="Droid Sans"/>
                <a:sym typeface="Droid Sans"/>
              </a:rPr>
              <a:t>Identifying Users with Web Identity Federation</a:t>
            </a:r>
            <a:endParaRPr b="1" sz="1100">
              <a:solidFill>
                <a:srgbClr val="4A86E8"/>
              </a:solidFill>
              <a:highlight>
                <a:srgbClr val="FFFFFF"/>
              </a:highlight>
              <a:latin typeface="Droid Sans"/>
              <a:ea typeface="Droid Sans"/>
              <a:cs typeface="Droid Sans"/>
              <a:sym typeface="Droid Sans"/>
            </a:endParaRPr>
          </a:p>
          <a:p>
            <a:pPr indent="0" lvl="0" marL="0" rtl="0" algn="l">
              <a:lnSpc>
                <a:spcPct val="115000"/>
              </a:lnSpc>
              <a:spcBef>
                <a:spcPts val="600"/>
              </a:spcBef>
              <a:spcAft>
                <a:spcPts val="0"/>
              </a:spcAft>
              <a:buNone/>
            </a:pPr>
            <a:r>
              <a:t/>
            </a:r>
            <a:endParaRPr sz="1100">
              <a:solidFill>
                <a:srgbClr val="4A86E8"/>
              </a:solidFill>
              <a:latin typeface="Droid Sans"/>
              <a:ea typeface="Droid Sans"/>
              <a:cs typeface="Droid Sans"/>
              <a:sym typeface="Droid Sans"/>
            </a:endParaRPr>
          </a:p>
        </p:txBody>
      </p:sp>
      <p:pic>
        <p:nvPicPr>
          <p:cNvPr id="250" name="Google Shape;250;p42"/>
          <p:cNvPicPr preferRelativeResize="0"/>
          <p:nvPr/>
        </p:nvPicPr>
        <p:blipFill>
          <a:blip r:embed="rId5">
            <a:alphaModFix/>
          </a:blip>
          <a:stretch>
            <a:fillRect/>
          </a:stretch>
        </p:blipFill>
        <p:spPr>
          <a:xfrm>
            <a:off x="4828800" y="2795450"/>
            <a:ext cx="4162800" cy="2131270"/>
          </a:xfrm>
          <a:prstGeom prst="rect">
            <a:avLst/>
          </a:prstGeom>
          <a:noFill/>
          <a:ln>
            <a:noFill/>
          </a:ln>
        </p:spPr>
      </p:pic>
      <p:sp>
        <p:nvSpPr>
          <p:cNvPr id="251" name="Google Shape;251;p42"/>
          <p:cNvSpPr txBox="1"/>
          <p:nvPr/>
        </p:nvSpPr>
        <p:spPr>
          <a:xfrm>
            <a:off x="4876800" y="2667000"/>
            <a:ext cx="4267200" cy="38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E47911"/>
                </a:solidFill>
                <a:highlight>
                  <a:srgbClr val="FFFFFF"/>
                </a:highlight>
                <a:latin typeface="Droid Sans"/>
                <a:ea typeface="Droid Sans"/>
                <a:cs typeface="Droid Sans"/>
                <a:sym typeface="Droid Sans"/>
              </a:rPr>
              <a:t>Federating users by creating a custom identity broker application</a:t>
            </a:r>
            <a:endParaRPr b="1" sz="1000">
              <a:solidFill>
                <a:srgbClr val="E47911"/>
              </a:solidFill>
              <a:highlight>
                <a:srgbClr val="FFFFFF"/>
              </a:highlight>
              <a:latin typeface="Droid Sans"/>
              <a:ea typeface="Droid Sans"/>
              <a:cs typeface="Droid Sans"/>
              <a:sym typeface="Droid Sans"/>
            </a:endParaRPr>
          </a:p>
          <a:p>
            <a:pPr indent="0" lvl="0" marL="0" rtl="0" algn="l">
              <a:lnSpc>
                <a:spcPct val="115000"/>
              </a:lnSpc>
              <a:spcBef>
                <a:spcPts val="600"/>
              </a:spcBef>
              <a:spcAft>
                <a:spcPts val="0"/>
              </a:spcAft>
              <a:buNone/>
            </a:pPr>
            <a:r>
              <a:t/>
            </a:r>
            <a:endParaRPr b="1" sz="1000">
              <a:solidFill>
                <a:srgbClr val="E47911"/>
              </a:solidFill>
              <a:highlight>
                <a:srgbClr val="FFFFFF"/>
              </a:highlight>
              <a:latin typeface="Droid Sans"/>
              <a:ea typeface="Droid Sans"/>
              <a:cs typeface="Droid Sans"/>
              <a:sym typeface="Droid Sans"/>
            </a:endParaRPr>
          </a:p>
          <a:p>
            <a:pPr indent="0" lvl="0" marL="0" rtl="0" algn="l">
              <a:lnSpc>
                <a:spcPct val="115000"/>
              </a:lnSpc>
              <a:spcBef>
                <a:spcPts val="0"/>
              </a:spcBef>
              <a:spcAft>
                <a:spcPts val="0"/>
              </a:spcAft>
              <a:buNone/>
            </a:pPr>
            <a:r>
              <a:t/>
            </a:r>
            <a:endParaRPr b="1" sz="1000">
              <a:solidFill>
                <a:srgbClr val="E47911"/>
              </a:solidFill>
              <a:highlight>
                <a:srgbClr val="FFFFFF"/>
              </a:highlight>
              <a:latin typeface="Droid Sans"/>
              <a:ea typeface="Droid Sans"/>
              <a:cs typeface="Droid Sans"/>
              <a:sym typeface="Droid Sans"/>
            </a:endParaRPr>
          </a:p>
          <a:p>
            <a:pPr indent="0" lvl="0" marL="0" rtl="0" algn="l">
              <a:lnSpc>
                <a:spcPct val="115000"/>
              </a:lnSpc>
              <a:spcBef>
                <a:spcPts val="600"/>
              </a:spcBef>
              <a:spcAft>
                <a:spcPts val="0"/>
              </a:spcAft>
              <a:buNone/>
            </a:pPr>
            <a:r>
              <a:t/>
            </a:r>
            <a:endParaRPr sz="1100"/>
          </a:p>
          <a:p>
            <a:pPr indent="0" lvl="0" marL="0" rtl="0" algn="l">
              <a:lnSpc>
                <a:spcPct val="115000"/>
              </a:lnSpc>
              <a:spcBef>
                <a:spcPts val="0"/>
              </a:spcBef>
              <a:spcAft>
                <a:spcPts val="0"/>
              </a:spcAft>
              <a:buNone/>
            </a:pPr>
            <a:r>
              <a:t/>
            </a:r>
            <a:endParaRPr b="1" sz="1000">
              <a:solidFill>
                <a:srgbClr val="E47911"/>
              </a:solidFill>
              <a:highlight>
                <a:srgbClr val="FFFFFF"/>
              </a:highlight>
              <a:latin typeface="Droid Sans"/>
              <a:ea typeface="Droid Sans"/>
              <a:cs typeface="Droid Sans"/>
              <a:sym typeface="Droid Sans"/>
            </a:endParaRPr>
          </a:p>
          <a:p>
            <a:pPr indent="0" lvl="0" marL="0" rtl="0" algn="l">
              <a:lnSpc>
                <a:spcPct val="115000"/>
              </a:lnSpc>
              <a:spcBef>
                <a:spcPts val="600"/>
              </a:spcBef>
              <a:spcAft>
                <a:spcPts val="0"/>
              </a:spcAft>
              <a:buNone/>
            </a:pPr>
            <a:r>
              <a:t/>
            </a:r>
            <a:endParaRPr sz="1000">
              <a:latin typeface="Droid Sans"/>
              <a:ea typeface="Droid Sans"/>
              <a:cs typeface="Droid Sans"/>
              <a:sym typeface="Droid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43"/>
          <p:cNvSpPr txBox="1"/>
          <p:nvPr>
            <p:ph type="title"/>
          </p:nvPr>
        </p:nvSpPr>
        <p:spPr>
          <a:xfrm>
            <a:off x="311700" y="642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0066"/>
                </a:solidFill>
              </a:rPr>
              <a:t>Requesting Temporary Security Credentials</a:t>
            </a:r>
            <a:endParaRPr sz="3000">
              <a:solidFill>
                <a:srgbClr val="FF0066"/>
              </a:solidFill>
            </a:endParaRPr>
          </a:p>
          <a:p>
            <a:pPr indent="0" lvl="0" marL="0" rtl="0" algn="l">
              <a:spcBef>
                <a:spcPts val="0"/>
              </a:spcBef>
              <a:spcAft>
                <a:spcPts val="0"/>
              </a:spcAft>
              <a:buNone/>
            </a:pPr>
            <a:r>
              <a:rPr b="0" lang="en" sz="1100" u="sng">
                <a:solidFill>
                  <a:schemeClr val="hlink"/>
                </a:solidFill>
                <a:latin typeface="Roboto Mono"/>
                <a:ea typeface="Roboto Mono"/>
                <a:cs typeface="Roboto Mono"/>
                <a:sym typeface="Roboto Mono"/>
                <a:hlinkClick r:id="rId3"/>
              </a:rPr>
              <a:t>https://docs.aws.amazon.com/IAM/latest/UserGuide/id_credentials_temp_request.html</a:t>
            </a:r>
            <a:endParaRPr sz="3000">
              <a:solidFill>
                <a:srgbClr val="FF0066"/>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3000">
              <a:solidFill>
                <a:srgbClr val="FF0066"/>
              </a:solidFill>
            </a:endParaRPr>
          </a:p>
          <a:p>
            <a:pPr indent="0" lvl="0" marL="0" rtl="0" algn="l">
              <a:spcBef>
                <a:spcPts val="0"/>
              </a:spcBef>
              <a:spcAft>
                <a:spcPts val="0"/>
              </a:spcAft>
              <a:buNone/>
            </a:pPr>
            <a:r>
              <a:t/>
            </a:r>
            <a:endParaRPr sz="3000">
              <a:solidFill>
                <a:srgbClr val="FF0066"/>
              </a:solidFill>
            </a:endParaRPr>
          </a:p>
        </p:txBody>
      </p:sp>
      <p:sp>
        <p:nvSpPr>
          <p:cNvPr id="257" name="Google Shape;257;p43"/>
          <p:cNvSpPr txBox="1"/>
          <p:nvPr/>
        </p:nvSpPr>
        <p:spPr>
          <a:xfrm>
            <a:off x="76200" y="533400"/>
            <a:ext cx="8760600" cy="4700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400"/>
              </a:spcBef>
              <a:spcAft>
                <a:spcPts val="0"/>
              </a:spcAft>
              <a:buNone/>
            </a:pPr>
            <a:r>
              <a:rPr b="1" lang="en" sz="900">
                <a:solidFill>
                  <a:srgbClr val="E48700"/>
                </a:solidFill>
                <a:highlight>
                  <a:srgbClr val="FFFFFF"/>
                </a:highlight>
                <a:uFill>
                  <a:noFill/>
                </a:uFill>
                <a:latin typeface="Roboto Mono"/>
                <a:ea typeface="Roboto Mono"/>
                <a:cs typeface="Roboto Mono"/>
                <a:sym typeface="Roboto Mono"/>
                <a:hlinkClick r:id="rId4"/>
              </a:rPr>
              <a:t>AssumeRole</a:t>
            </a:r>
            <a:r>
              <a:rPr b="1" lang="en" sz="900">
                <a:solidFill>
                  <a:srgbClr val="CC6600"/>
                </a:solidFill>
                <a:highlight>
                  <a:srgbClr val="FFFFFF"/>
                </a:highlight>
                <a:latin typeface="Roboto Mono"/>
                <a:ea typeface="Roboto Mono"/>
                <a:cs typeface="Roboto Mono"/>
                <a:sym typeface="Roboto Mono"/>
              </a:rPr>
              <a:t>—Cross-Account Delegation and Federation Through a Custom Identity Broker</a:t>
            </a:r>
            <a:endParaRPr b="1" sz="900">
              <a:solidFill>
                <a:srgbClr val="CC6600"/>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The AssumeRole API operation is useful for allowing existing IAM users to access AWS resources that they don't already have access to, such as resources in another AWS account. It is also useful as a means to temporarily gain privileged access—for example, to provide multi-factor authentication (MFA). You must call this API using existing IAM user credentials. </a:t>
            </a:r>
            <a:endParaRPr sz="900">
              <a:solidFill>
                <a:srgbClr val="444444"/>
              </a:solidFill>
              <a:highlight>
                <a:srgbClr val="FFFFFF"/>
              </a:highlight>
              <a:latin typeface="Roboto Mono"/>
              <a:ea typeface="Roboto Mono"/>
              <a:cs typeface="Roboto Mono"/>
              <a:sym typeface="Roboto Mono"/>
            </a:endParaRPr>
          </a:p>
          <a:p>
            <a:pPr indent="0" lvl="0" marL="0" marR="0" rtl="0" algn="l">
              <a:lnSpc>
                <a:spcPct val="100000"/>
              </a:lnSpc>
              <a:spcBef>
                <a:spcPts val="1400"/>
              </a:spcBef>
              <a:spcAft>
                <a:spcPts val="0"/>
              </a:spcAft>
              <a:buNone/>
            </a:pPr>
            <a:r>
              <a:rPr b="1" lang="en" sz="900">
                <a:solidFill>
                  <a:srgbClr val="E48700"/>
                </a:solidFill>
                <a:highlight>
                  <a:srgbClr val="FFFFFF"/>
                </a:highlight>
                <a:uFill>
                  <a:noFill/>
                </a:uFill>
                <a:latin typeface="Roboto Mono"/>
                <a:ea typeface="Roboto Mono"/>
                <a:cs typeface="Roboto Mono"/>
                <a:sym typeface="Roboto Mono"/>
                <a:hlinkClick r:id="rId5"/>
              </a:rPr>
              <a:t>AssumeRoleWithWebIdentity</a:t>
            </a:r>
            <a:r>
              <a:rPr b="1" lang="en" sz="900">
                <a:solidFill>
                  <a:srgbClr val="E48700"/>
                </a:solidFill>
                <a:highlight>
                  <a:srgbClr val="FFFFFF"/>
                </a:highlight>
                <a:latin typeface="Roboto Mono"/>
                <a:ea typeface="Roboto Mono"/>
                <a:cs typeface="Roboto Mono"/>
                <a:sym typeface="Roboto Mono"/>
              </a:rPr>
              <a:t>—Federation Through a Web-Based Identity Provider</a:t>
            </a:r>
            <a:endParaRPr b="1" sz="900">
              <a:solidFill>
                <a:srgbClr val="E48700"/>
              </a:solidFill>
              <a:highlight>
                <a:srgbClr val="FFFFFF"/>
              </a:highlight>
              <a:latin typeface="Roboto Mono"/>
              <a:ea typeface="Roboto Mono"/>
              <a:cs typeface="Roboto Mono"/>
              <a:sym typeface="Roboto Mono"/>
            </a:endParaRPr>
          </a:p>
          <a:p>
            <a:pPr indent="0" lvl="0" marL="0" marR="0" rtl="0" algn="l">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The AssumeRoleWithWebIdentity API operation returns a set of temporary security credentials for federated users who are authenticated through a public identity provider. E.g. Amazon, Facebook, Google, or any OpenID Connect (OIDC)-compatible identity provider. This operation is useful for creating mobile applications or client-based web applications that require access to AWS. Using this operation means that your users do not need their own AWS or IAM identities. </a:t>
            </a:r>
            <a:endParaRPr sz="900">
              <a:solidFill>
                <a:srgbClr val="444444"/>
              </a:solidFill>
              <a:highlight>
                <a:srgbClr val="FFFFFF"/>
              </a:highlight>
              <a:latin typeface="Roboto Mono"/>
              <a:ea typeface="Roboto Mono"/>
              <a:cs typeface="Roboto Mono"/>
              <a:sym typeface="Roboto Mono"/>
            </a:endParaRPr>
          </a:p>
          <a:p>
            <a:pPr indent="0" lvl="0" marL="0" marR="0" rtl="0" algn="l">
              <a:lnSpc>
                <a:spcPct val="100000"/>
              </a:lnSpc>
              <a:spcBef>
                <a:spcPts val="1400"/>
              </a:spcBef>
              <a:spcAft>
                <a:spcPts val="0"/>
              </a:spcAft>
              <a:buNone/>
            </a:pPr>
            <a:r>
              <a:rPr b="1" lang="en" sz="900">
                <a:solidFill>
                  <a:srgbClr val="E48700"/>
                </a:solidFill>
                <a:highlight>
                  <a:srgbClr val="FFFFFF"/>
                </a:highlight>
                <a:uFill>
                  <a:noFill/>
                </a:uFill>
                <a:latin typeface="Roboto Mono"/>
                <a:ea typeface="Roboto Mono"/>
                <a:cs typeface="Roboto Mono"/>
                <a:sym typeface="Roboto Mono"/>
                <a:hlinkClick r:id="rId6"/>
              </a:rPr>
              <a:t>AssumeRoleWithSAML</a:t>
            </a:r>
            <a:r>
              <a:rPr b="1" lang="en" sz="900">
                <a:solidFill>
                  <a:srgbClr val="E48700"/>
                </a:solidFill>
                <a:highlight>
                  <a:srgbClr val="FFFFFF"/>
                </a:highlight>
                <a:latin typeface="Roboto Mono"/>
                <a:ea typeface="Roboto Mono"/>
                <a:cs typeface="Roboto Mono"/>
                <a:sym typeface="Roboto Mono"/>
              </a:rPr>
              <a:t>—Federation Through an Enterprise Identity Provider Compatible with SAML 2.0</a:t>
            </a:r>
            <a:endParaRPr b="1" sz="900">
              <a:solidFill>
                <a:srgbClr val="E48700"/>
              </a:solidFill>
              <a:highlight>
                <a:srgbClr val="FFFFFF"/>
              </a:highlight>
              <a:latin typeface="Roboto Mono"/>
              <a:ea typeface="Roboto Mono"/>
              <a:cs typeface="Roboto Mono"/>
              <a:sym typeface="Roboto Mono"/>
            </a:endParaRPr>
          </a:p>
          <a:p>
            <a:pPr indent="0" lvl="0" marL="0" marR="0" rtl="0" algn="l">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The AssumeRoleWithSAML API operation returns a set of temporary security credentials for federated users who are authenticated by your organization's existing identity system. The users must also use </a:t>
            </a:r>
            <a:r>
              <a:rPr lang="en" sz="900">
                <a:solidFill>
                  <a:srgbClr val="444444"/>
                </a:solidFill>
                <a:highlight>
                  <a:srgbClr val="FFFFFF"/>
                </a:highlight>
                <a:uFill>
                  <a:noFill/>
                </a:uFill>
                <a:latin typeface="Roboto Mono"/>
                <a:ea typeface="Roboto Mono"/>
                <a:cs typeface="Roboto Mono"/>
                <a:sym typeface="Roboto Mono"/>
                <a:hlinkClick r:id="rId7"/>
              </a:rPr>
              <a:t>SAML</a:t>
            </a:r>
            <a:r>
              <a:rPr lang="en" sz="900">
                <a:solidFill>
                  <a:srgbClr val="444444"/>
                </a:solidFill>
                <a:highlight>
                  <a:srgbClr val="FFFFFF"/>
                </a:highlight>
                <a:latin typeface="Roboto Mono"/>
                <a:ea typeface="Roboto Mono"/>
                <a:cs typeface="Roboto Mono"/>
                <a:sym typeface="Roboto Mono"/>
              </a:rPr>
              <a:t> 2.0 to pass authentication and authorization information to AWS. This API operation is useful in organizations that have integrated their identity systems (such as Windows AD or OpenLDAP) with software that can produce SAML assertions. Such an integration provides information about user identity and permissions (such as Active Directory Federation Services or Shibboleth).</a:t>
            </a:r>
            <a:endParaRPr sz="900">
              <a:solidFill>
                <a:srgbClr val="444444"/>
              </a:solidFill>
              <a:highlight>
                <a:srgbClr val="FFFFFF"/>
              </a:highlight>
              <a:latin typeface="Roboto Mono"/>
              <a:ea typeface="Roboto Mono"/>
              <a:cs typeface="Roboto Mono"/>
              <a:sym typeface="Roboto Mono"/>
            </a:endParaRPr>
          </a:p>
          <a:p>
            <a:pPr indent="0" lvl="0" marL="0" marR="0" rtl="0" algn="l">
              <a:lnSpc>
                <a:spcPct val="100000"/>
              </a:lnSpc>
              <a:spcBef>
                <a:spcPts val="1400"/>
              </a:spcBef>
              <a:spcAft>
                <a:spcPts val="0"/>
              </a:spcAft>
              <a:buNone/>
            </a:pPr>
            <a:r>
              <a:rPr b="1" lang="en" sz="900">
                <a:solidFill>
                  <a:srgbClr val="E48700"/>
                </a:solidFill>
                <a:highlight>
                  <a:srgbClr val="FFFFFF"/>
                </a:highlight>
                <a:uFill>
                  <a:noFill/>
                </a:uFill>
                <a:latin typeface="Roboto Mono"/>
                <a:ea typeface="Roboto Mono"/>
                <a:cs typeface="Roboto Mono"/>
                <a:sym typeface="Roboto Mono"/>
                <a:hlinkClick r:id="rId8"/>
              </a:rPr>
              <a:t>GetFederationToken</a:t>
            </a:r>
            <a:r>
              <a:rPr b="1" lang="en" sz="900">
                <a:solidFill>
                  <a:srgbClr val="E48700"/>
                </a:solidFill>
                <a:highlight>
                  <a:srgbClr val="FFFFFF"/>
                </a:highlight>
                <a:latin typeface="Roboto Mono"/>
                <a:ea typeface="Roboto Mono"/>
                <a:cs typeface="Roboto Mono"/>
                <a:sym typeface="Roboto Mono"/>
              </a:rPr>
              <a:t>—Federation Through a Custom Identity Broker</a:t>
            </a:r>
            <a:endParaRPr b="1" sz="900">
              <a:solidFill>
                <a:srgbClr val="E48700"/>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The GetFederationToken API operation returns a set of temporary security credentials for federated users. This API differs from AssumeRole in that the default expiration period is substantially longer (12 hours instead of one hour). Additionally, you can use the DurationSeconds parameter to specify a duration for the temporary security credentials to remain valid. The resulting credentials are valid for the specified duration, between 900 seconds (15 minutes) to 129,600 seconds (36 hours).The longer expiration period can help reduce the number of calls to AWS because you do not need to get new credentials as often. When you make a request to get temporary security credentials for a federated user, you use the credentials of a specific user identity (an IAM user) to make the request. </a:t>
            </a:r>
            <a:endParaRPr sz="9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1400"/>
              </a:spcBef>
              <a:spcAft>
                <a:spcPts val="0"/>
              </a:spcAft>
              <a:buNone/>
            </a:pPr>
            <a:r>
              <a:rPr b="1" lang="en" sz="900">
                <a:solidFill>
                  <a:srgbClr val="E48700"/>
                </a:solidFill>
                <a:highlight>
                  <a:srgbClr val="FFFFFF"/>
                </a:highlight>
                <a:uFill>
                  <a:noFill/>
                </a:uFill>
                <a:latin typeface="Roboto Mono"/>
                <a:ea typeface="Roboto Mono"/>
                <a:cs typeface="Roboto Mono"/>
                <a:sym typeface="Roboto Mono"/>
                <a:hlinkClick r:id="rId9"/>
              </a:rPr>
              <a:t>GetSessionToken</a:t>
            </a:r>
            <a:r>
              <a:rPr b="1" lang="en" sz="900">
                <a:solidFill>
                  <a:srgbClr val="E48700"/>
                </a:solidFill>
                <a:highlight>
                  <a:srgbClr val="FFFFFF"/>
                </a:highlight>
                <a:latin typeface="Roboto Mono"/>
                <a:ea typeface="Roboto Mono"/>
                <a:cs typeface="Roboto Mono"/>
                <a:sym typeface="Roboto Mono"/>
              </a:rPr>
              <a:t>—Temporary Credentials for Users in Untrusted Environments</a:t>
            </a:r>
            <a:endParaRPr b="1" sz="900">
              <a:solidFill>
                <a:srgbClr val="E48700"/>
              </a:solidFill>
              <a:highlight>
                <a:srgbClr val="FFFFFF"/>
              </a:highlight>
              <a:latin typeface="Roboto Mono"/>
              <a:ea typeface="Roboto Mono"/>
              <a:cs typeface="Roboto Mono"/>
              <a:sym typeface="Roboto Mono"/>
            </a:endParaRPr>
          </a:p>
          <a:p>
            <a:pPr indent="0" lvl="0" marL="0" marR="0" rtl="0" algn="l">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The GetSessionToken API operation returns a set of temporary security credentials to an existing IAM user. This is useful for providing enhanced security, such as allowing AWS requests only when MFA is enabled for the IAM user. Because the credentials are temporary, they provide enhanced security when you have an IAM user who accesses your resources through a less secure environment. Examples of less secure environments include a mobile device or web browser.</a:t>
            </a:r>
            <a:endParaRPr sz="900">
              <a:solidFill>
                <a:srgbClr val="444444"/>
              </a:solidFill>
              <a:highlight>
                <a:srgbClr val="FFFFFF"/>
              </a:highlight>
              <a:latin typeface="Roboto Mono"/>
              <a:ea typeface="Roboto Mono"/>
              <a:cs typeface="Roboto Mono"/>
              <a:sym typeface="Roboto Mono"/>
            </a:endParaRPr>
          </a:p>
          <a:p>
            <a:pPr indent="0" lvl="0" marL="0" marR="0" rtl="0" algn="l">
              <a:lnSpc>
                <a:spcPct val="100000"/>
              </a:lnSpc>
              <a:spcBef>
                <a:spcPts val="1200"/>
              </a:spcBef>
              <a:spcAft>
                <a:spcPts val="0"/>
              </a:spcAft>
              <a:buNone/>
            </a:pPr>
            <a:r>
              <a:t/>
            </a:r>
            <a:endParaRPr sz="9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1200"/>
              </a:spcBef>
              <a:spcAft>
                <a:spcPts val="1200"/>
              </a:spcAft>
              <a:buNone/>
            </a:pPr>
            <a:r>
              <a:t/>
            </a:r>
            <a:endParaRPr sz="900">
              <a:solidFill>
                <a:srgbClr val="444444"/>
              </a:solidFill>
              <a:highlight>
                <a:srgbClr val="FFFFFF"/>
              </a:highlight>
              <a:latin typeface="Roboto Mono"/>
              <a:ea typeface="Roboto Mono"/>
              <a:cs typeface="Roboto Mono"/>
              <a:sym typeface="Roboto Mon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6"/>
          <p:cNvSpPr txBox="1"/>
          <p:nvPr>
            <p:ph type="title"/>
          </p:nvPr>
        </p:nvSpPr>
        <p:spPr>
          <a:xfrm>
            <a:off x="311700" y="642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0066"/>
                </a:solidFill>
              </a:rPr>
              <a:t>AWS Best Practices for DDoS Resiliency - Attacks</a:t>
            </a:r>
            <a:endParaRPr sz="3000">
              <a:solidFill>
                <a:srgbClr val="FF0066"/>
              </a:solidFill>
            </a:endParaRPr>
          </a:p>
          <a:p>
            <a:pPr indent="0" lvl="0" marL="0" rtl="0" algn="l">
              <a:spcBef>
                <a:spcPts val="0"/>
              </a:spcBef>
              <a:spcAft>
                <a:spcPts val="0"/>
              </a:spcAft>
              <a:buNone/>
            </a:pPr>
            <a:r>
              <a:rPr b="0" lang="en" sz="1100" u="sng">
                <a:solidFill>
                  <a:schemeClr val="hlink"/>
                </a:solidFill>
                <a:latin typeface="Roboto Mono"/>
                <a:ea typeface="Roboto Mono"/>
                <a:cs typeface="Roboto Mono"/>
                <a:sym typeface="Roboto Mono"/>
                <a:hlinkClick r:id="rId3"/>
              </a:rPr>
              <a:t>https://d1.awsstatic.com/whitepapers/Security/DDoS_White_Paper.pdf</a:t>
            </a:r>
            <a:endParaRPr sz="3000">
              <a:solidFill>
                <a:srgbClr val="FF0066"/>
              </a:solidFill>
              <a:latin typeface="Roboto Mono"/>
              <a:ea typeface="Roboto Mono"/>
              <a:cs typeface="Roboto Mono"/>
              <a:sym typeface="Roboto Mono"/>
            </a:endParaRPr>
          </a:p>
        </p:txBody>
      </p:sp>
      <p:pic>
        <p:nvPicPr>
          <p:cNvPr id="113" name="Google Shape;113;p26"/>
          <p:cNvPicPr preferRelativeResize="0"/>
          <p:nvPr/>
        </p:nvPicPr>
        <p:blipFill>
          <a:blip r:embed="rId4">
            <a:alphaModFix/>
          </a:blip>
          <a:stretch>
            <a:fillRect/>
          </a:stretch>
        </p:blipFill>
        <p:spPr>
          <a:xfrm>
            <a:off x="152400" y="1017650"/>
            <a:ext cx="4575574" cy="2400300"/>
          </a:xfrm>
          <a:prstGeom prst="rect">
            <a:avLst/>
          </a:prstGeom>
          <a:noFill/>
          <a:ln>
            <a:noFill/>
          </a:ln>
        </p:spPr>
      </p:pic>
      <p:sp>
        <p:nvSpPr>
          <p:cNvPr id="114" name="Google Shape;114;p26"/>
          <p:cNvSpPr/>
          <p:nvPr/>
        </p:nvSpPr>
        <p:spPr>
          <a:xfrm>
            <a:off x="179200" y="1320725"/>
            <a:ext cx="4473300" cy="5640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6"/>
          <p:cNvSpPr/>
          <p:nvPr/>
        </p:nvSpPr>
        <p:spPr>
          <a:xfrm>
            <a:off x="179200" y="2235125"/>
            <a:ext cx="4473300" cy="5640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6"/>
          <p:cNvSpPr txBox="1"/>
          <p:nvPr/>
        </p:nvSpPr>
        <p:spPr>
          <a:xfrm>
            <a:off x="4619450" y="2242000"/>
            <a:ext cx="14733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oboto Mono"/>
                <a:ea typeface="Roboto Mono"/>
                <a:cs typeface="Roboto Mono"/>
                <a:sym typeface="Roboto Mono"/>
              </a:rPr>
              <a:t>Infrastructure </a:t>
            </a:r>
            <a:endParaRPr b="1" sz="1200">
              <a:latin typeface="Roboto Mono"/>
              <a:ea typeface="Roboto Mono"/>
              <a:cs typeface="Roboto Mono"/>
              <a:sym typeface="Roboto Mono"/>
            </a:endParaRPr>
          </a:p>
          <a:p>
            <a:pPr indent="0" lvl="0" marL="0" rtl="0" algn="l">
              <a:spcBef>
                <a:spcPts val="0"/>
              </a:spcBef>
              <a:spcAft>
                <a:spcPts val="0"/>
              </a:spcAft>
              <a:buNone/>
            </a:pPr>
            <a:r>
              <a:rPr b="1" lang="en" sz="1200">
                <a:latin typeface="Roboto Mono"/>
                <a:ea typeface="Roboto Mono"/>
                <a:cs typeface="Roboto Mono"/>
                <a:sym typeface="Roboto Mono"/>
              </a:rPr>
              <a:t>attacks</a:t>
            </a:r>
            <a:endParaRPr b="1" sz="1200">
              <a:latin typeface="Roboto Mono"/>
              <a:ea typeface="Roboto Mono"/>
              <a:cs typeface="Roboto Mono"/>
              <a:sym typeface="Roboto Mono"/>
            </a:endParaRPr>
          </a:p>
        </p:txBody>
      </p:sp>
      <p:sp>
        <p:nvSpPr>
          <p:cNvPr id="117" name="Google Shape;117;p26"/>
          <p:cNvSpPr txBox="1"/>
          <p:nvPr/>
        </p:nvSpPr>
        <p:spPr>
          <a:xfrm>
            <a:off x="4619450" y="1327600"/>
            <a:ext cx="14733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oboto Mono"/>
                <a:ea typeface="Roboto Mono"/>
                <a:cs typeface="Roboto Mono"/>
                <a:sym typeface="Roboto Mono"/>
              </a:rPr>
              <a:t>Application</a:t>
            </a:r>
            <a:endParaRPr b="1" sz="1200">
              <a:latin typeface="Roboto Mono"/>
              <a:ea typeface="Roboto Mono"/>
              <a:cs typeface="Roboto Mono"/>
              <a:sym typeface="Roboto Mono"/>
            </a:endParaRPr>
          </a:p>
          <a:p>
            <a:pPr indent="0" lvl="0" marL="0" rtl="0" algn="l">
              <a:spcBef>
                <a:spcPts val="0"/>
              </a:spcBef>
              <a:spcAft>
                <a:spcPts val="0"/>
              </a:spcAft>
              <a:buNone/>
            </a:pPr>
            <a:r>
              <a:rPr b="1" lang="en" sz="1200">
                <a:latin typeface="Roboto Mono"/>
                <a:ea typeface="Roboto Mono"/>
                <a:cs typeface="Roboto Mono"/>
                <a:sym typeface="Roboto Mono"/>
              </a:rPr>
              <a:t>attacks</a:t>
            </a:r>
            <a:endParaRPr b="1" sz="1200">
              <a:latin typeface="Roboto Mono"/>
              <a:ea typeface="Roboto Mono"/>
              <a:cs typeface="Roboto Mono"/>
              <a:sym typeface="Roboto Mono"/>
            </a:endParaRPr>
          </a:p>
        </p:txBody>
      </p:sp>
      <p:pic>
        <p:nvPicPr>
          <p:cNvPr id="118" name="Google Shape;118;p26"/>
          <p:cNvPicPr preferRelativeResize="0"/>
          <p:nvPr/>
        </p:nvPicPr>
        <p:blipFill>
          <a:blip r:embed="rId5">
            <a:alphaModFix/>
          </a:blip>
          <a:stretch>
            <a:fillRect/>
          </a:stretch>
        </p:blipFill>
        <p:spPr>
          <a:xfrm>
            <a:off x="6234274" y="610550"/>
            <a:ext cx="2704129" cy="2150600"/>
          </a:xfrm>
          <a:prstGeom prst="rect">
            <a:avLst/>
          </a:prstGeom>
          <a:noFill/>
          <a:ln>
            <a:noFill/>
          </a:ln>
        </p:spPr>
      </p:pic>
      <p:sp>
        <p:nvSpPr>
          <p:cNvPr id="119" name="Google Shape;119;p26"/>
          <p:cNvSpPr txBox="1"/>
          <p:nvPr/>
        </p:nvSpPr>
        <p:spPr>
          <a:xfrm>
            <a:off x="6295850" y="108400"/>
            <a:ext cx="25644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00FF"/>
                </a:solidFill>
                <a:latin typeface="Roboto Mono"/>
                <a:ea typeface="Roboto Mono"/>
                <a:cs typeface="Roboto Mono"/>
                <a:sym typeface="Roboto Mono"/>
              </a:rPr>
              <a:t>UDP Reflection attack</a:t>
            </a:r>
            <a:endParaRPr sz="1200">
              <a:solidFill>
                <a:srgbClr val="FF00FF"/>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FF00FF"/>
                </a:solidFill>
                <a:latin typeface="Roboto Mono"/>
                <a:ea typeface="Roboto Mono"/>
                <a:cs typeface="Roboto Mono"/>
                <a:sym typeface="Roboto Mono"/>
              </a:rPr>
              <a:t>(Src IP spoofing)</a:t>
            </a:r>
            <a:endParaRPr sz="1200">
              <a:solidFill>
                <a:srgbClr val="FF00FF"/>
              </a:solidFill>
              <a:latin typeface="Roboto Mono"/>
              <a:ea typeface="Roboto Mono"/>
              <a:cs typeface="Roboto Mono"/>
              <a:sym typeface="Roboto Mono"/>
            </a:endParaRPr>
          </a:p>
        </p:txBody>
      </p:sp>
      <p:pic>
        <p:nvPicPr>
          <p:cNvPr id="120" name="Google Shape;120;p26"/>
          <p:cNvPicPr preferRelativeResize="0"/>
          <p:nvPr/>
        </p:nvPicPr>
        <p:blipFill>
          <a:blip r:embed="rId6">
            <a:alphaModFix/>
          </a:blip>
          <a:stretch>
            <a:fillRect/>
          </a:stretch>
        </p:blipFill>
        <p:spPr>
          <a:xfrm>
            <a:off x="7010775" y="2817200"/>
            <a:ext cx="2035150" cy="1292925"/>
          </a:xfrm>
          <a:prstGeom prst="rect">
            <a:avLst/>
          </a:prstGeom>
          <a:noFill/>
          <a:ln>
            <a:noFill/>
          </a:ln>
        </p:spPr>
      </p:pic>
      <p:sp>
        <p:nvSpPr>
          <p:cNvPr id="121" name="Google Shape;121;p26"/>
          <p:cNvSpPr txBox="1"/>
          <p:nvPr/>
        </p:nvSpPr>
        <p:spPr>
          <a:xfrm>
            <a:off x="5533850" y="3004000"/>
            <a:ext cx="25644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00FF"/>
                </a:solidFill>
                <a:latin typeface="Roboto Mono"/>
                <a:ea typeface="Roboto Mono"/>
                <a:cs typeface="Roboto Mono"/>
                <a:sym typeface="Roboto Mono"/>
              </a:rPr>
              <a:t>SYN Floods</a:t>
            </a:r>
            <a:endParaRPr sz="1200">
              <a:solidFill>
                <a:srgbClr val="FF00FF"/>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FF00FF"/>
                </a:solidFill>
                <a:latin typeface="Roboto Mono"/>
                <a:ea typeface="Roboto Mono"/>
                <a:cs typeface="Roboto Mono"/>
                <a:sym typeface="Roboto Mono"/>
              </a:rPr>
              <a:t>(No Final ACK)</a:t>
            </a:r>
            <a:endParaRPr sz="1200">
              <a:solidFill>
                <a:srgbClr val="FF00FF"/>
              </a:solidFill>
              <a:latin typeface="Roboto Mono"/>
              <a:ea typeface="Roboto Mono"/>
              <a:cs typeface="Roboto Mono"/>
              <a:sym typeface="Roboto Mono"/>
            </a:endParaRPr>
          </a:p>
        </p:txBody>
      </p:sp>
      <p:graphicFrame>
        <p:nvGraphicFramePr>
          <p:cNvPr id="122" name="Google Shape;122;p26"/>
          <p:cNvGraphicFramePr/>
          <p:nvPr/>
        </p:nvGraphicFramePr>
        <p:xfrm>
          <a:off x="179200" y="3692950"/>
          <a:ext cx="3000000" cy="3000000"/>
        </p:xfrm>
        <a:graphic>
          <a:graphicData uri="http://schemas.openxmlformats.org/drawingml/2006/table">
            <a:tbl>
              <a:tblPr>
                <a:noFill/>
                <a:tableStyleId>{3A8442D8-4DF3-4A1B-BA57-7ABB8E8389EC}</a:tableStyleId>
              </a:tblPr>
              <a:tblGrid>
                <a:gridCol w="1467600"/>
                <a:gridCol w="4332925"/>
              </a:tblGrid>
              <a:tr h="210300">
                <a:tc>
                  <a:txBody>
                    <a:bodyPr/>
                    <a:lstStyle/>
                    <a:p>
                      <a:pPr indent="0" lvl="0" marL="0" rtl="0" algn="l">
                        <a:spcBef>
                          <a:spcPts val="0"/>
                        </a:spcBef>
                        <a:spcAft>
                          <a:spcPts val="0"/>
                        </a:spcAft>
                        <a:buNone/>
                      </a:pPr>
                      <a:r>
                        <a:rPr lang="en" sz="1000">
                          <a:solidFill>
                            <a:srgbClr val="0000FF"/>
                          </a:solidFill>
                          <a:latin typeface="Roboto Mono"/>
                          <a:ea typeface="Roboto Mono"/>
                          <a:cs typeface="Roboto Mono"/>
                          <a:sym typeface="Roboto Mono"/>
                        </a:rPr>
                        <a:t>HTTP floods</a:t>
                      </a:r>
                      <a:endParaRPr sz="1000">
                        <a:solidFill>
                          <a:srgbClr val="0000FF"/>
                        </a:solidFill>
                        <a:latin typeface="Roboto Mono"/>
                        <a:ea typeface="Roboto Mono"/>
                        <a:cs typeface="Roboto Mono"/>
                        <a:sym typeface="Roboto Mono"/>
                      </a:endParaRPr>
                    </a:p>
                  </a:txBody>
                  <a:tcPr marT="0" marB="0" marR="91425" marL="91425"/>
                </a:tc>
                <a:tc>
                  <a:txBody>
                    <a:bodyPr/>
                    <a:lstStyle/>
                    <a:p>
                      <a:pPr indent="0" lvl="0" marL="0" rtl="0" algn="l">
                        <a:spcBef>
                          <a:spcPts val="0"/>
                        </a:spcBef>
                        <a:spcAft>
                          <a:spcPts val="0"/>
                        </a:spcAft>
                        <a:buNone/>
                      </a:pPr>
                      <a:r>
                        <a:rPr lang="en" sz="1000">
                          <a:latin typeface="Roboto Mono"/>
                          <a:ea typeface="Roboto Mono"/>
                          <a:cs typeface="Roboto Mono"/>
                          <a:sym typeface="Roboto Mono"/>
                        </a:rPr>
                        <a:t>High volume seemingly valid requests</a:t>
                      </a:r>
                      <a:endParaRPr sz="1000">
                        <a:latin typeface="Roboto Mono"/>
                        <a:ea typeface="Roboto Mono"/>
                        <a:cs typeface="Roboto Mono"/>
                        <a:sym typeface="Roboto Mono"/>
                      </a:endParaRPr>
                    </a:p>
                  </a:txBody>
                  <a:tcPr marT="0" marB="0" marR="91425" marL="91425"/>
                </a:tc>
              </a:tr>
              <a:tr h="210300">
                <a:tc>
                  <a:txBody>
                    <a:bodyPr/>
                    <a:lstStyle/>
                    <a:p>
                      <a:pPr indent="0" lvl="0" marL="0" rtl="0" algn="l">
                        <a:spcBef>
                          <a:spcPts val="0"/>
                        </a:spcBef>
                        <a:spcAft>
                          <a:spcPts val="0"/>
                        </a:spcAft>
                        <a:buNone/>
                      </a:pPr>
                      <a:r>
                        <a:rPr lang="en" sz="1000">
                          <a:solidFill>
                            <a:srgbClr val="0000FF"/>
                          </a:solidFill>
                          <a:latin typeface="Roboto Mono"/>
                          <a:ea typeface="Roboto Mono"/>
                          <a:cs typeface="Roboto Mono"/>
                          <a:sym typeface="Roboto Mono"/>
                        </a:rPr>
                        <a:t>Cache busting</a:t>
                      </a:r>
                      <a:endParaRPr sz="1000">
                        <a:solidFill>
                          <a:srgbClr val="0000FF"/>
                        </a:solidFill>
                        <a:latin typeface="Roboto Mono"/>
                        <a:ea typeface="Roboto Mono"/>
                        <a:cs typeface="Roboto Mono"/>
                        <a:sym typeface="Roboto Mono"/>
                      </a:endParaRPr>
                    </a:p>
                  </a:txBody>
                  <a:tcPr marT="0" marB="0" marR="91425" marL="91425"/>
                </a:tc>
                <a:tc>
                  <a:txBody>
                    <a:bodyPr/>
                    <a:lstStyle/>
                    <a:p>
                      <a:pPr indent="0" lvl="0" marL="0" rtl="0" algn="l">
                        <a:spcBef>
                          <a:spcPts val="0"/>
                        </a:spcBef>
                        <a:spcAft>
                          <a:spcPts val="0"/>
                        </a:spcAft>
                        <a:buNone/>
                      </a:pPr>
                      <a:r>
                        <a:rPr lang="en" sz="1000">
                          <a:latin typeface="Roboto Mono"/>
                          <a:ea typeface="Roboto Mono"/>
                          <a:cs typeface="Roboto Mono"/>
                          <a:sym typeface="Roboto Mono"/>
                        </a:rPr>
                        <a:t>Variations in query string to circumvent CDN caching</a:t>
                      </a:r>
                      <a:endParaRPr sz="1000">
                        <a:latin typeface="Roboto Mono"/>
                        <a:ea typeface="Roboto Mono"/>
                        <a:cs typeface="Roboto Mono"/>
                        <a:sym typeface="Roboto Mono"/>
                      </a:endParaRPr>
                    </a:p>
                  </a:txBody>
                  <a:tcPr marT="0" marB="0" marR="91425" marL="91425"/>
                </a:tc>
              </a:tr>
              <a:tr h="210300">
                <a:tc>
                  <a:txBody>
                    <a:bodyPr/>
                    <a:lstStyle/>
                    <a:p>
                      <a:pPr indent="0" lvl="0" marL="0" rtl="0" algn="l">
                        <a:spcBef>
                          <a:spcPts val="0"/>
                        </a:spcBef>
                        <a:spcAft>
                          <a:spcPts val="0"/>
                        </a:spcAft>
                        <a:buNone/>
                      </a:pPr>
                      <a:r>
                        <a:rPr lang="en" sz="1000">
                          <a:solidFill>
                            <a:srgbClr val="0000FF"/>
                          </a:solidFill>
                          <a:latin typeface="Roboto Mono"/>
                          <a:ea typeface="Roboto Mono"/>
                          <a:cs typeface="Roboto Mono"/>
                          <a:sym typeface="Roboto Mono"/>
                        </a:rPr>
                        <a:t>DNS </a:t>
                      </a:r>
                      <a:endParaRPr sz="1000">
                        <a:solidFill>
                          <a:srgbClr val="0000FF"/>
                        </a:solidFill>
                        <a:latin typeface="Roboto Mono"/>
                        <a:ea typeface="Roboto Mono"/>
                        <a:cs typeface="Roboto Mono"/>
                        <a:sym typeface="Roboto Mono"/>
                      </a:endParaRPr>
                    </a:p>
                  </a:txBody>
                  <a:tcPr marT="0" marB="0" marR="91425" marL="91425"/>
                </a:tc>
                <a:tc>
                  <a:txBody>
                    <a:bodyPr/>
                    <a:lstStyle/>
                    <a:p>
                      <a:pPr indent="0" lvl="0" marL="0" rtl="0" algn="l">
                        <a:spcBef>
                          <a:spcPts val="0"/>
                        </a:spcBef>
                        <a:spcAft>
                          <a:spcPts val="0"/>
                        </a:spcAft>
                        <a:buNone/>
                      </a:pPr>
                      <a:r>
                        <a:rPr lang="en" sz="1000">
                          <a:latin typeface="Roboto Mono"/>
                          <a:ea typeface="Roboto Mono"/>
                          <a:cs typeface="Roboto Mono"/>
                          <a:sym typeface="Roboto Mono"/>
                        </a:rPr>
                        <a:t>Uses many well formed DNS queries to exhaust DN server</a:t>
                      </a:r>
                      <a:endParaRPr sz="1000">
                        <a:latin typeface="Roboto Mono"/>
                        <a:ea typeface="Roboto Mono"/>
                        <a:cs typeface="Roboto Mono"/>
                        <a:sym typeface="Roboto Mono"/>
                      </a:endParaRPr>
                    </a:p>
                  </a:txBody>
                  <a:tcPr marT="0" marB="0" marR="91425" marL="91425"/>
                </a:tc>
              </a:tr>
              <a:tr h="210300">
                <a:tc>
                  <a:txBody>
                    <a:bodyPr/>
                    <a:lstStyle/>
                    <a:p>
                      <a:pPr indent="0" lvl="0" marL="0" rtl="0" algn="l">
                        <a:spcBef>
                          <a:spcPts val="0"/>
                        </a:spcBef>
                        <a:spcAft>
                          <a:spcPts val="0"/>
                        </a:spcAft>
                        <a:buNone/>
                      </a:pPr>
                      <a:r>
                        <a:rPr lang="en" sz="1000">
                          <a:solidFill>
                            <a:srgbClr val="0000FF"/>
                          </a:solidFill>
                          <a:latin typeface="Roboto Mono"/>
                          <a:ea typeface="Roboto Mono"/>
                          <a:cs typeface="Roboto Mono"/>
                          <a:sym typeface="Roboto Mono"/>
                        </a:rPr>
                        <a:t>TLS Abuse</a:t>
                      </a:r>
                      <a:endParaRPr sz="1000">
                        <a:solidFill>
                          <a:srgbClr val="0000FF"/>
                        </a:solidFill>
                        <a:latin typeface="Roboto Mono"/>
                        <a:ea typeface="Roboto Mono"/>
                        <a:cs typeface="Roboto Mono"/>
                        <a:sym typeface="Roboto Mono"/>
                      </a:endParaRPr>
                    </a:p>
                  </a:txBody>
                  <a:tcPr marT="0" marB="0" marR="91425" marL="91425"/>
                </a:tc>
                <a:tc>
                  <a:txBody>
                    <a:bodyPr/>
                    <a:lstStyle/>
                    <a:p>
                      <a:pPr indent="0" lvl="0" marL="0" rtl="0" algn="l">
                        <a:spcBef>
                          <a:spcPts val="0"/>
                        </a:spcBef>
                        <a:spcAft>
                          <a:spcPts val="0"/>
                        </a:spcAft>
                        <a:buNone/>
                      </a:pPr>
                      <a:r>
                        <a:rPr lang="en" sz="1000">
                          <a:latin typeface="Roboto Mono"/>
                          <a:ea typeface="Roboto Mono"/>
                          <a:cs typeface="Roboto Mono"/>
                          <a:sym typeface="Roboto Mono"/>
                        </a:rPr>
                        <a:t>Send intelligible data, force re-negotiating the encryption method, Open many TLS sessions</a:t>
                      </a:r>
                      <a:endParaRPr sz="1000">
                        <a:latin typeface="Roboto Mono"/>
                        <a:ea typeface="Roboto Mono"/>
                        <a:cs typeface="Roboto Mono"/>
                        <a:sym typeface="Roboto Mono"/>
                      </a:endParaRPr>
                    </a:p>
                  </a:txBody>
                  <a:tcPr marT="0" marB="0" marR="91425" marL="91425"/>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44"/>
          <p:cNvSpPr txBox="1"/>
          <p:nvPr>
            <p:ph type="title"/>
          </p:nvPr>
        </p:nvSpPr>
        <p:spPr>
          <a:xfrm>
            <a:off x="311700" y="642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0066"/>
                </a:solidFill>
              </a:rPr>
              <a:t>Requesting Temporary Security Credentials</a:t>
            </a:r>
            <a:endParaRPr sz="3000">
              <a:solidFill>
                <a:srgbClr val="FF0066"/>
              </a:solidFill>
            </a:endParaRPr>
          </a:p>
          <a:p>
            <a:pPr indent="0" lvl="0" marL="0" rtl="0" algn="l">
              <a:spcBef>
                <a:spcPts val="0"/>
              </a:spcBef>
              <a:spcAft>
                <a:spcPts val="0"/>
              </a:spcAft>
              <a:buNone/>
            </a:pPr>
            <a:r>
              <a:rPr b="0" lang="en" sz="1100" u="sng">
                <a:solidFill>
                  <a:schemeClr val="hlink"/>
                </a:solidFill>
                <a:latin typeface="Roboto Mono"/>
                <a:ea typeface="Roboto Mono"/>
                <a:cs typeface="Roboto Mono"/>
                <a:sym typeface="Roboto Mono"/>
                <a:hlinkClick r:id="rId3"/>
              </a:rPr>
              <a:t>https://docs.aws.amazon.com/IAM/latest/UserGuide/id_credentials_temp_request.html</a:t>
            </a:r>
            <a:endParaRPr sz="3000">
              <a:solidFill>
                <a:srgbClr val="FF0066"/>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3000">
              <a:solidFill>
                <a:srgbClr val="FF0066"/>
              </a:solidFill>
            </a:endParaRPr>
          </a:p>
          <a:p>
            <a:pPr indent="0" lvl="0" marL="0" rtl="0" algn="l">
              <a:spcBef>
                <a:spcPts val="0"/>
              </a:spcBef>
              <a:spcAft>
                <a:spcPts val="0"/>
              </a:spcAft>
              <a:buNone/>
            </a:pPr>
            <a:r>
              <a:t/>
            </a:r>
            <a:endParaRPr sz="3000">
              <a:solidFill>
                <a:srgbClr val="FF0066"/>
              </a:solidFill>
            </a:endParaRPr>
          </a:p>
        </p:txBody>
      </p:sp>
      <p:graphicFrame>
        <p:nvGraphicFramePr>
          <p:cNvPr id="263" name="Google Shape;263;p44"/>
          <p:cNvGraphicFramePr/>
          <p:nvPr/>
        </p:nvGraphicFramePr>
        <p:xfrm>
          <a:off x="381000" y="990600"/>
          <a:ext cx="3000000" cy="3000000"/>
        </p:xfrm>
        <a:graphic>
          <a:graphicData uri="http://schemas.openxmlformats.org/drawingml/2006/table">
            <a:tbl>
              <a:tblPr>
                <a:solidFill>
                  <a:srgbClr val="FFFFFF"/>
                </a:solidFill>
                <a:tableStyleId>{A37E1143-10B6-45E6-8082-E1743F7A0EAC}</a:tableStyleId>
              </a:tblPr>
              <a:tblGrid>
                <a:gridCol w="1838225"/>
                <a:gridCol w="2491475"/>
                <a:gridCol w="1545525"/>
                <a:gridCol w="769425"/>
                <a:gridCol w="1266925"/>
              </a:tblGrid>
              <a:tr h="361375">
                <a:tc>
                  <a:txBody>
                    <a:bodyPr/>
                    <a:lstStyle/>
                    <a:p>
                      <a:pPr indent="0" lvl="0" marL="0" rtl="0" algn="l">
                        <a:lnSpc>
                          <a:spcPct val="100000"/>
                        </a:lnSpc>
                        <a:spcBef>
                          <a:spcPts val="0"/>
                        </a:spcBef>
                        <a:spcAft>
                          <a:spcPts val="800"/>
                        </a:spcAft>
                        <a:buNone/>
                      </a:pPr>
                      <a:r>
                        <a:rPr b="1" lang="en" sz="900">
                          <a:solidFill>
                            <a:srgbClr val="333333"/>
                          </a:solidFill>
                          <a:latin typeface="Roboto Mono"/>
                          <a:ea typeface="Roboto Mono"/>
                          <a:cs typeface="Roboto Mono"/>
                          <a:sym typeface="Roboto Mono"/>
                        </a:rPr>
                        <a:t>AWS STS API</a:t>
                      </a:r>
                      <a:endParaRPr b="1" sz="900">
                        <a:solidFill>
                          <a:srgbClr val="333333"/>
                        </a:solidFill>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B cap="flat" cmpd="sng" w="9525">
                      <a:solidFill>
                        <a:srgbClr val="CCCCCC"/>
                      </a:solidFill>
                      <a:prstDash val="solid"/>
                      <a:round/>
                      <a:headEnd len="sm" w="sm" type="none"/>
                      <a:tailEnd len="sm" w="sm" type="none"/>
                    </a:lnB>
                    <a:solidFill>
                      <a:srgbClr val="EEEEEE"/>
                    </a:solidFill>
                  </a:tcPr>
                </a:tc>
                <a:tc>
                  <a:txBody>
                    <a:bodyPr/>
                    <a:lstStyle/>
                    <a:p>
                      <a:pPr indent="0" lvl="0" marL="0" rtl="0" algn="l">
                        <a:lnSpc>
                          <a:spcPct val="100000"/>
                        </a:lnSpc>
                        <a:spcBef>
                          <a:spcPts val="0"/>
                        </a:spcBef>
                        <a:spcAft>
                          <a:spcPts val="800"/>
                        </a:spcAft>
                        <a:buNone/>
                      </a:pPr>
                      <a:r>
                        <a:rPr b="1" lang="en" sz="900">
                          <a:solidFill>
                            <a:srgbClr val="333333"/>
                          </a:solidFill>
                          <a:latin typeface="Roboto Mono"/>
                          <a:ea typeface="Roboto Mono"/>
                          <a:cs typeface="Roboto Mono"/>
                          <a:sym typeface="Roboto Mono"/>
                        </a:rPr>
                        <a:t>Who can call</a:t>
                      </a:r>
                      <a:endParaRPr b="1" sz="900">
                        <a:solidFill>
                          <a:srgbClr val="333333"/>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B cap="flat" cmpd="sng" w="9525">
                      <a:solidFill>
                        <a:srgbClr val="CCCCCC"/>
                      </a:solidFill>
                      <a:prstDash val="solid"/>
                      <a:round/>
                      <a:headEnd len="sm" w="sm" type="none"/>
                      <a:tailEnd len="sm" w="sm" type="none"/>
                    </a:lnB>
                    <a:solidFill>
                      <a:srgbClr val="EEEEEE"/>
                    </a:solidFill>
                  </a:tcPr>
                </a:tc>
                <a:tc>
                  <a:txBody>
                    <a:bodyPr/>
                    <a:lstStyle/>
                    <a:p>
                      <a:pPr indent="0" lvl="0" marL="0" rtl="0" algn="l">
                        <a:lnSpc>
                          <a:spcPct val="100000"/>
                        </a:lnSpc>
                        <a:spcBef>
                          <a:spcPts val="0"/>
                        </a:spcBef>
                        <a:spcAft>
                          <a:spcPts val="800"/>
                        </a:spcAft>
                        <a:buNone/>
                      </a:pPr>
                      <a:r>
                        <a:rPr b="1" lang="en" sz="900">
                          <a:solidFill>
                            <a:srgbClr val="333333"/>
                          </a:solidFill>
                          <a:latin typeface="Roboto Mono"/>
                          <a:ea typeface="Roboto Mono"/>
                          <a:cs typeface="Roboto Mono"/>
                          <a:sym typeface="Roboto Mono"/>
                        </a:rPr>
                        <a:t>Credential lifetime (min | max | default)</a:t>
                      </a:r>
                      <a:endParaRPr b="1" sz="900">
                        <a:solidFill>
                          <a:srgbClr val="333333"/>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B cap="flat" cmpd="sng" w="9525">
                      <a:solidFill>
                        <a:srgbClr val="CCCCCC"/>
                      </a:solidFill>
                      <a:prstDash val="solid"/>
                      <a:round/>
                      <a:headEnd len="sm" w="sm" type="none"/>
                      <a:tailEnd len="sm" w="sm" type="none"/>
                    </a:lnB>
                    <a:solidFill>
                      <a:srgbClr val="EEEEEE"/>
                    </a:solidFill>
                  </a:tcPr>
                </a:tc>
                <a:tc>
                  <a:txBody>
                    <a:bodyPr/>
                    <a:lstStyle/>
                    <a:p>
                      <a:pPr indent="0" lvl="0" marL="0" rtl="0" algn="l">
                        <a:lnSpc>
                          <a:spcPct val="100000"/>
                        </a:lnSpc>
                        <a:spcBef>
                          <a:spcPts val="0"/>
                        </a:spcBef>
                        <a:spcAft>
                          <a:spcPts val="800"/>
                        </a:spcAft>
                        <a:buNone/>
                      </a:pPr>
                      <a:r>
                        <a:rPr b="1" lang="en" sz="900">
                          <a:solidFill>
                            <a:srgbClr val="333333"/>
                          </a:solidFill>
                          <a:latin typeface="Roboto Mono"/>
                          <a:ea typeface="Roboto Mono"/>
                          <a:cs typeface="Roboto Mono"/>
                          <a:sym typeface="Roboto Mono"/>
                        </a:rPr>
                        <a:t>MFA support¹</a:t>
                      </a:r>
                      <a:endParaRPr b="1" sz="900">
                        <a:solidFill>
                          <a:srgbClr val="333333"/>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B cap="flat" cmpd="sng" w="9525">
                      <a:solidFill>
                        <a:srgbClr val="CCCCCC"/>
                      </a:solidFill>
                      <a:prstDash val="solid"/>
                      <a:round/>
                      <a:headEnd len="sm" w="sm" type="none"/>
                      <a:tailEnd len="sm" w="sm" type="none"/>
                    </a:lnB>
                    <a:solidFill>
                      <a:srgbClr val="EEEEEE"/>
                    </a:solidFill>
                  </a:tcPr>
                </a:tc>
                <a:tc>
                  <a:txBody>
                    <a:bodyPr/>
                    <a:lstStyle/>
                    <a:p>
                      <a:pPr indent="0" lvl="0" marL="0" rtl="0" algn="l">
                        <a:lnSpc>
                          <a:spcPct val="100000"/>
                        </a:lnSpc>
                        <a:spcBef>
                          <a:spcPts val="0"/>
                        </a:spcBef>
                        <a:spcAft>
                          <a:spcPts val="800"/>
                        </a:spcAft>
                        <a:buNone/>
                      </a:pPr>
                      <a:r>
                        <a:rPr b="1" lang="en" sz="900">
                          <a:solidFill>
                            <a:srgbClr val="333333"/>
                          </a:solidFill>
                          <a:latin typeface="Roboto Mono"/>
                          <a:ea typeface="Roboto Mono"/>
                          <a:cs typeface="Roboto Mono"/>
                          <a:sym typeface="Roboto Mono"/>
                        </a:rPr>
                        <a:t>Session policy support²</a:t>
                      </a:r>
                      <a:endParaRPr b="1" sz="900">
                        <a:solidFill>
                          <a:srgbClr val="333333"/>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B cap="flat" cmpd="sng" w="9525">
                      <a:solidFill>
                        <a:srgbClr val="CCCCCC"/>
                      </a:solidFill>
                      <a:prstDash val="solid"/>
                      <a:round/>
                      <a:headEnd len="sm" w="sm" type="none"/>
                      <a:tailEnd len="sm" w="sm" type="none"/>
                    </a:lnB>
                    <a:solidFill>
                      <a:srgbClr val="EEEEEE"/>
                    </a:solidFill>
                  </a:tcPr>
                </a:tc>
              </a:tr>
              <a:tr h="407800">
                <a:tc>
                  <a:txBody>
                    <a:bodyPr/>
                    <a:lstStyle/>
                    <a:p>
                      <a:pPr indent="0" lvl="0" marL="0" rtl="0" algn="l">
                        <a:lnSpc>
                          <a:spcPct val="100000"/>
                        </a:lnSpc>
                        <a:spcBef>
                          <a:spcPts val="0"/>
                        </a:spcBef>
                        <a:spcAft>
                          <a:spcPts val="800"/>
                        </a:spcAft>
                        <a:buNone/>
                      </a:pPr>
                      <a:r>
                        <a:rPr lang="en" sz="900">
                          <a:solidFill>
                            <a:srgbClr val="E48700"/>
                          </a:solidFill>
                          <a:highlight>
                            <a:srgbClr val="FFFFFF"/>
                          </a:highlight>
                          <a:uFill>
                            <a:noFill/>
                          </a:uFill>
                          <a:latin typeface="Roboto Mono"/>
                          <a:ea typeface="Roboto Mono"/>
                          <a:cs typeface="Roboto Mono"/>
                          <a:sym typeface="Roboto Mono"/>
                          <a:hlinkClick r:id="rId4"/>
                        </a:rPr>
                        <a:t>AssumeRole</a:t>
                      </a:r>
                      <a:endParaRPr sz="900">
                        <a:solidFill>
                          <a:srgbClr val="E48700"/>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lang="en" sz="900">
                          <a:solidFill>
                            <a:srgbClr val="0000FF"/>
                          </a:solidFill>
                          <a:highlight>
                            <a:srgbClr val="FFFFFF"/>
                          </a:highlight>
                          <a:latin typeface="Roboto Mono"/>
                          <a:ea typeface="Roboto Mono"/>
                          <a:cs typeface="Roboto Mono"/>
                          <a:sym typeface="Roboto Mono"/>
                        </a:rPr>
                        <a:t>IAM user or IAM role </a:t>
                      </a:r>
                      <a:r>
                        <a:rPr lang="en" sz="900">
                          <a:solidFill>
                            <a:srgbClr val="444444"/>
                          </a:solidFill>
                          <a:highlight>
                            <a:srgbClr val="FFFFFF"/>
                          </a:highlight>
                          <a:latin typeface="Roboto Mono"/>
                          <a:ea typeface="Roboto Mono"/>
                          <a:cs typeface="Roboto Mono"/>
                          <a:sym typeface="Roboto Mono"/>
                        </a:rPr>
                        <a:t>with existing temporary security credentials</a:t>
                      </a:r>
                      <a:endParaRPr sz="9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lang="en" sz="900">
                          <a:solidFill>
                            <a:srgbClr val="444444"/>
                          </a:solidFill>
                          <a:highlight>
                            <a:srgbClr val="FFFFFF"/>
                          </a:highlight>
                          <a:latin typeface="Roboto Mono"/>
                          <a:ea typeface="Roboto Mono"/>
                          <a:cs typeface="Roboto Mono"/>
                          <a:sym typeface="Roboto Mono"/>
                        </a:rPr>
                        <a:t>15 m | Maximum session duration setting³ | 1 hr</a:t>
                      </a:r>
                      <a:endParaRPr sz="9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lang="en" sz="900">
                          <a:solidFill>
                            <a:srgbClr val="444444"/>
                          </a:solidFill>
                          <a:highlight>
                            <a:srgbClr val="FFFFFF"/>
                          </a:highlight>
                          <a:latin typeface="Roboto Mono"/>
                          <a:ea typeface="Roboto Mono"/>
                          <a:cs typeface="Roboto Mono"/>
                          <a:sym typeface="Roboto Mono"/>
                        </a:rPr>
                        <a:t>Yes</a:t>
                      </a:r>
                      <a:endParaRPr sz="9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lang="en" sz="900">
                          <a:solidFill>
                            <a:srgbClr val="444444"/>
                          </a:solidFill>
                          <a:highlight>
                            <a:srgbClr val="FFFFFF"/>
                          </a:highlight>
                          <a:latin typeface="Roboto Mono"/>
                          <a:ea typeface="Roboto Mono"/>
                          <a:cs typeface="Roboto Mono"/>
                          <a:sym typeface="Roboto Mono"/>
                        </a:rPr>
                        <a:t>Yes</a:t>
                      </a:r>
                      <a:endParaRPr sz="9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15525">
                <a:tc>
                  <a:txBody>
                    <a:bodyPr/>
                    <a:lstStyle/>
                    <a:p>
                      <a:pPr indent="0" lvl="0" marL="0" rtl="0" algn="l">
                        <a:lnSpc>
                          <a:spcPct val="100000"/>
                        </a:lnSpc>
                        <a:spcBef>
                          <a:spcPts val="0"/>
                        </a:spcBef>
                        <a:spcAft>
                          <a:spcPts val="800"/>
                        </a:spcAft>
                        <a:buNone/>
                      </a:pPr>
                      <a:r>
                        <a:rPr lang="en" sz="900">
                          <a:solidFill>
                            <a:srgbClr val="E48700"/>
                          </a:solidFill>
                          <a:highlight>
                            <a:srgbClr val="FFFFFF"/>
                          </a:highlight>
                          <a:uFill>
                            <a:noFill/>
                          </a:uFill>
                          <a:latin typeface="Roboto Mono"/>
                          <a:ea typeface="Roboto Mono"/>
                          <a:cs typeface="Roboto Mono"/>
                          <a:sym typeface="Roboto Mono"/>
                          <a:hlinkClick r:id="rId5"/>
                        </a:rPr>
                        <a:t>AssumeRoleWithSAML</a:t>
                      </a:r>
                      <a:endParaRPr sz="900">
                        <a:solidFill>
                          <a:srgbClr val="E48700"/>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lang="en" sz="900">
                          <a:solidFill>
                            <a:srgbClr val="FF0000"/>
                          </a:solidFill>
                          <a:highlight>
                            <a:srgbClr val="FFFFFF"/>
                          </a:highlight>
                          <a:latin typeface="Roboto Mono"/>
                          <a:ea typeface="Roboto Mono"/>
                          <a:cs typeface="Roboto Mono"/>
                          <a:sym typeface="Roboto Mono"/>
                        </a:rPr>
                        <a:t>Any user</a:t>
                      </a:r>
                      <a:r>
                        <a:rPr lang="en" sz="900">
                          <a:solidFill>
                            <a:srgbClr val="444444"/>
                          </a:solidFill>
                          <a:highlight>
                            <a:srgbClr val="FFFFFF"/>
                          </a:highlight>
                          <a:latin typeface="Roboto Mono"/>
                          <a:ea typeface="Roboto Mono"/>
                          <a:cs typeface="Roboto Mono"/>
                          <a:sym typeface="Roboto Mono"/>
                        </a:rPr>
                        <a:t>; caller must pass a SAML authentication response that indicates authentication from a known identity provider</a:t>
                      </a:r>
                      <a:endParaRPr sz="9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lang="en" sz="900">
                          <a:solidFill>
                            <a:srgbClr val="444444"/>
                          </a:solidFill>
                          <a:highlight>
                            <a:srgbClr val="FFFFFF"/>
                          </a:highlight>
                          <a:latin typeface="Roboto Mono"/>
                          <a:ea typeface="Roboto Mono"/>
                          <a:cs typeface="Roboto Mono"/>
                          <a:sym typeface="Roboto Mono"/>
                        </a:rPr>
                        <a:t>15 m | Maximum session duration setting³ | 1 hr</a:t>
                      </a:r>
                      <a:endParaRPr sz="9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lang="en" sz="900">
                          <a:solidFill>
                            <a:srgbClr val="444444"/>
                          </a:solidFill>
                          <a:highlight>
                            <a:srgbClr val="FFFFFF"/>
                          </a:highlight>
                          <a:latin typeface="Roboto Mono"/>
                          <a:ea typeface="Roboto Mono"/>
                          <a:cs typeface="Roboto Mono"/>
                          <a:sym typeface="Roboto Mono"/>
                        </a:rPr>
                        <a:t>No</a:t>
                      </a:r>
                      <a:endParaRPr sz="9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lang="en" sz="900">
                          <a:solidFill>
                            <a:srgbClr val="444444"/>
                          </a:solidFill>
                          <a:highlight>
                            <a:srgbClr val="FFFFFF"/>
                          </a:highlight>
                          <a:latin typeface="Roboto Mono"/>
                          <a:ea typeface="Roboto Mono"/>
                          <a:cs typeface="Roboto Mono"/>
                          <a:sym typeface="Roboto Mono"/>
                        </a:rPr>
                        <a:t>Yes</a:t>
                      </a:r>
                      <a:endParaRPr sz="9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15525">
                <a:tc>
                  <a:txBody>
                    <a:bodyPr/>
                    <a:lstStyle/>
                    <a:p>
                      <a:pPr indent="0" lvl="0" marL="0" rtl="0" algn="l">
                        <a:lnSpc>
                          <a:spcPct val="100000"/>
                        </a:lnSpc>
                        <a:spcBef>
                          <a:spcPts val="0"/>
                        </a:spcBef>
                        <a:spcAft>
                          <a:spcPts val="800"/>
                        </a:spcAft>
                        <a:buNone/>
                      </a:pPr>
                      <a:r>
                        <a:rPr lang="en" sz="900">
                          <a:solidFill>
                            <a:srgbClr val="E48700"/>
                          </a:solidFill>
                          <a:highlight>
                            <a:srgbClr val="FFFFFF"/>
                          </a:highlight>
                          <a:uFill>
                            <a:noFill/>
                          </a:uFill>
                          <a:latin typeface="Roboto Mono"/>
                          <a:ea typeface="Roboto Mono"/>
                          <a:cs typeface="Roboto Mono"/>
                          <a:sym typeface="Roboto Mono"/>
                          <a:hlinkClick r:id="rId6"/>
                        </a:rPr>
                        <a:t>AssumeRoleWithWebIdentity</a:t>
                      </a:r>
                      <a:endParaRPr sz="900">
                        <a:solidFill>
                          <a:srgbClr val="E48700"/>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lang="en" sz="900">
                          <a:solidFill>
                            <a:srgbClr val="FF0000"/>
                          </a:solidFill>
                          <a:highlight>
                            <a:srgbClr val="FFFFFF"/>
                          </a:highlight>
                          <a:latin typeface="Roboto Mono"/>
                          <a:ea typeface="Roboto Mono"/>
                          <a:cs typeface="Roboto Mono"/>
                          <a:sym typeface="Roboto Mono"/>
                        </a:rPr>
                        <a:t>Any user</a:t>
                      </a:r>
                      <a:r>
                        <a:rPr lang="en" sz="900">
                          <a:solidFill>
                            <a:srgbClr val="444444"/>
                          </a:solidFill>
                          <a:highlight>
                            <a:srgbClr val="FFFFFF"/>
                          </a:highlight>
                          <a:latin typeface="Roboto Mono"/>
                          <a:ea typeface="Roboto Mono"/>
                          <a:cs typeface="Roboto Mono"/>
                          <a:sym typeface="Roboto Mono"/>
                        </a:rPr>
                        <a:t>; caller must pass a web identity token that indicates authentication from a known identity provider</a:t>
                      </a:r>
                      <a:endParaRPr sz="9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lang="en" sz="900">
                          <a:solidFill>
                            <a:srgbClr val="444444"/>
                          </a:solidFill>
                          <a:highlight>
                            <a:srgbClr val="FFFFFF"/>
                          </a:highlight>
                          <a:latin typeface="Roboto Mono"/>
                          <a:ea typeface="Roboto Mono"/>
                          <a:cs typeface="Roboto Mono"/>
                          <a:sym typeface="Roboto Mono"/>
                        </a:rPr>
                        <a:t>15 m | Maximum session duration setting³ | 1 hr</a:t>
                      </a:r>
                      <a:endParaRPr sz="9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lang="en" sz="900">
                          <a:solidFill>
                            <a:srgbClr val="444444"/>
                          </a:solidFill>
                          <a:highlight>
                            <a:srgbClr val="FFFFFF"/>
                          </a:highlight>
                          <a:latin typeface="Roboto Mono"/>
                          <a:ea typeface="Roboto Mono"/>
                          <a:cs typeface="Roboto Mono"/>
                          <a:sym typeface="Roboto Mono"/>
                        </a:rPr>
                        <a:t>No</a:t>
                      </a:r>
                      <a:endParaRPr sz="9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lang="en" sz="900">
                          <a:solidFill>
                            <a:srgbClr val="444444"/>
                          </a:solidFill>
                          <a:highlight>
                            <a:srgbClr val="FFFFFF"/>
                          </a:highlight>
                          <a:latin typeface="Roboto Mono"/>
                          <a:ea typeface="Roboto Mono"/>
                          <a:cs typeface="Roboto Mono"/>
                          <a:sym typeface="Roboto Mono"/>
                        </a:rPr>
                        <a:t>Yes</a:t>
                      </a:r>
                      <a:endParaRPr sz="9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790950">
                <a:tc>
                  <a:txBody>
                    <a:bodyPr/>
                    <a:lstStyle/>
                    <a:p>
                      <a:pPr indent="0" lvl="0" marL="0" rtl="0" algn="l">
                        <a:lnSpc>
                          <a:spcPct val="100000"/>
                        </a:lnSpc>
                        <a:spcBef>
                          <a:spcPts val="0"/>
                        </a:spcBef>
                        <a:spcAft>
                          <a:spcPts val="800"/>
                        </a:spcAft>
                        <a:buNone/>
                      </a:pPr>
                      <a:r>
                        <a:rPr lang="en" sz="900">
                          <a:solidFill>
                            <a:srgbClr val="E48700"/>
                          </a:solidFill>
                          <a:highlight>
                            <a:srgbClr val="FFFFFF"/>
                          </a:highlight>
                          <a:uFill>
                            <a:noFill/>
                          </a:uFill>
                          <a:latin typeface="Roboto Mono"/>
                          <a:ea typeface="Roboto Mono"/>
                          <a:cs typeface="Roboto Mono"/>
                          <a:sym typeface="Roboto Mono"/>
                          <a:hlinkClick r:id="rId7"/>
                        </a:rPr>
                        <a:t>GetFederationToken</a:t>
                      </a:r>
                      <a:endParaRPr sz="900">
                        <a:solidFill>
                          <a:srgbClr val="E48700"/>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lang="en" sz="900">
                          <a:solidFill>
                            <a:srgbClr val="0000FF"/>
                          </a:solidFill>
                          <a:highlight>
                            <a:srgbClr val="FFFFFF"/>
                          </a:highlight>
                          <a:latin typeface="Roboto Mono"/>
                          <a:ea typeface="Roboto Mono"/>
                          <a:cs typeface="Roboto Mono"/>
                          <a:sym typeface="Roboto Mono"/>
                        </a:rPr>
                        <a:t>IAM user or AWS account root user</a:t>
                      </a:r>
                      <a:endParaRPr sz="9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IAM user: 15 m | 36 hr | 12 hr</a:t>
                      </a:r>
                      <a:endParaRPr sz="9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1200"/>
                        </a:spcBef>
                        <a:spcAft>
                          <a:spcPts val="0"/>
                        </a:spcAft>
                        <a:buNone/>
                      </a:pPr>
                      <a:r>
                        <a:rPr lang="en" sz="900">
                          <a:solidFill>
                            <a:srgbClr val="444444"/>
                          </a:solidFill>
                          <a:highlight>
                            <a:srgbClr val="FFFFFF"/>
                          </a:highlight>
                          <a:latin typeface="Roboto Mono"/>
                          <a:ea typeface="Roboto Mono"/>
                          <a:cs typeface="Roboto Mono"/>
                          <a:sym typeface="Roboto Mono"/>
                        </a:rPr>
                        <a:t>Root user: 15 m | 1 hr | 1 hr</a:t>
                      </a:r>
                      <a:endParaRPr sz="9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lang="en" sz="900">
                          <a:solidFill>
                            <a:srgbClr val="444444"/>
                          </a:solidFill>
                          <a:highlight>
                            <a:srgbClr val="FFFFFF"/>
                          </a:highlight>
                          <a:latin typeface="Roboto Mono"/>
                          <a:ea typeface="Roboto Mono"/>
                          <a:cs typeface="Roboto Mono"/>
                          <a:sym typeface="Roboto Mono"/>
                        </a:rPr>
                        <a:t>No</a:t>
                      </a:r>
                      <a:endParaRPr sz="9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lang="en" sz="900">
                          <a:solidFill>
                            <a:srgbClr val="444444"/>
                          </a:solidFill>
                          <a:highlight>
                            <a:srgbClr val="FFFFFF"/>
                          </a:highlight>
                          <a:latin typeface="Roboto Mono"/>
                          <a:ea typeface="Roboto Mono"/>
                          <a:cs typeface="Roboto Mono"/>
                          <a:sym typeface="Roboto Mono"/>
                        </a:rPr>
                        <a:t>Yes</a:t>
                      </a:r>
                      <a:endParaRPr sz="9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077350">
                <a:tc>
                  <a:txBody>
                    <a:bodyPr/>
                    <a:lstStyle/>
                    <a:p>
                      <a:pPr indent="0" lvl="0" marL="0" rtl="0" algn="l">
                        <a:lnSpc>
                          <a:spcPct val="100000"/>
                        </a:lnSpc>
                        <a:spcBef>
                          <a:spcPts val="0"/>
                        </a:spcBef>
                        <a:spcAft>
                          <a:spcPts val="800"/>
                        </a:spcAft>
                        <a:buNone/>
                      </a:pPr>
                      <a:r>
                        <a:rPr lang="en" sz="900">
                          <a:solidFill>
                            <a:srgbClr val="E48700"/>
                          </a:solidFill>
                          <a:highlight>
                            <a:srgbClr val="FFFFFF"/>
                          </a:highlight>
                          <a:uFill>
                            <a:noFill/>
                          </a:uFill>
                          <a:latin typeface="Roboto Mono"/>
                          <a:ea typeface="Roboto Mono"/>
                          <a:cs typeface="Roboto Mono"/>
                          <a:sym typeface="Roboto Mono"/>
                          <a:hlinkClick r:id="rId8"/>
                        </a:rPr>
                        <a:t>GetSessionToken</a:t>
                      </a:r>
                      <a:endParaRPr sz="900">
                        <a:solidFill>
                          <a:srgbClr val="E48700"/>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lang="en" sz="900">
                          <a:solidFill>
                            <a:srgbClr val="0000FF"/>
                          </a:solidFill>
                          <a:highlight>
                            <a:srgbClr val="FFFFFF"/>
                          </a:highlight>
                          <a:latin typeface="Roboto Mono"/>
                          <a:ea typeface="Roboto Mono"/>
                          <a:cs typeface="Roboto Mono"/>
                          <a:sym typeface="Roboto Mono"/>
                        </a:rPr>
                        <a:t>IAM user or AWS account root user</a:t>
                      </a:r>
                      <a:endParaRPr sz="9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IAM user: 15 m | 36 hr | 12 hr</a:t>
                      </a:r>
                      <a:endParaRPr sz="9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1200"/>
                        </a:spcBef>
                        <a:spcAft>
                          <a:spcPts val="0"/>
                        </a:spcAft>
                        <a:buNone/>
                      </a:pPr>
                      <a:r>
                        <a:rPr lang="en" sz="900">
                          <a:solidFill>
                            <a:srgbClr val="444444"/>
                          </a:solidFill>
                          <a:highlight>
                            <a:srgbClr val="FFFFFF"/>
                          </a:highlight>
                          <a:latin typeface="Roboto Mono"/>
                          <a:ea typeface="Roboto Mono"/>
                          <a:cs typeface="Roboto Mono"/>
                          <a:sym typeface="Roboto Mono"/>
                        </a:rPr>
                        <a:t>Root user: 15 m | 1 hr | 1 hr</a:t>
                      </a:r>
                      <a:endParaRPr sz="9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lang="en" sz="900">
                          <a:solidFill>
                            <a:srgbClr val="444444"/>
                          </a:solidFill>
                          <a:highlight>
                            <a:srgbClr val="FFFFFF"/>
                          </a:highlight>
                          <a:latin typeface="Roboto Mono"/>
                          <a:ea typeface="Roboto Mono"/>
                          <a:cs typeface="Roboto Mono"/>
                          <a:sym typeface="Roboto Mono"/>
                        </a:rPr>
                        <a:t>Yes</a:t>
                      </a:r>
                      <a:endParaRPr sz="9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lang="en" sz="900">
                          <a:solidFill>
                            <a:srgbClr val="444444"/>
                          </a:solidFill>
                          <a:highlight>
                            <a:srgbClr val="FFFFFF"/>
                          </a:highlight>
                          <a:latin typeface="Roboto Mono"/>
                          <a:ea typeface="Roboto Mono"/>
                          <a:cs typeface="Roboto Mono"/>
                          <a:sym typeface="Roboto Mono"/>
                        </a:rPr>
                        <a:t>No</a:t>
                      </a:r>
                      <a:endParaRPr sz="9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264" name="Google Shape;264;p44"/>
          <p:cNvSpPr txBox="1"/>
          <p:nvPr/>
        </p:nvSpPr>
        <p:spPr>
          <a:xfrm>
            <a:off x="304800" y="4572000"/>
            <a:ext cx="8236200" cy="4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0000"/>
                </a:solidFill>
                <a:highlight>
                  <a:srgbClr val="FFFFFF"/>
                </a:highlight>
                <a:latin typeface="Droid Sans"/>
                <a:ea typeface="Droid Sans"/>
                <a:cs typeface="Droid Sans"/>
                <a:sym typeface="Droid Sans"/>
              </a:rPr>
              <a:t>Session policies are advanced policies that you pass as parameters when you programmatically create a temporary session. When you create a federated user session and pass session policies, the resulting session's permissions are the intersection of the IAM user's identity-based policy and the session policies. You cannot use the session policy to grant more permissions than those allowed by the identity-based policy of the user that is being federated.</a:t>
            </a:r>
            <a:endParaRPr sz="900">
              <a:solidFill>
                <a:srgbClr val="FF0000"/>
              </a:solidFill>
              <a:latin typeface="Droid Sans"/>
              <a:ea typeface="Droid Sans"/>
              <a:cs typeface="Droid Sans"/>
              <a:sym typeface="Droid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45"/>
          <p:cNvSpPr txBox="1"/>
          <p:nvPr>
            <p:ph type="title"/>
          </p:nvPr>
        </p:nvSpPr>
        <p:spPr>
          <a:xfrm>
            <a:off x="311700" y="642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0066"/>
                </a:solidFill>
              </a:rPr>
              <a:t>Providing Access to AWS Accounts Owned by Third Parties</a:t>
            </a:r>
            <a:endParaRPr sz="3000">
              <a:solidFill>
                <a:srgbClr val="FF0066"/>
              </a:solidFill>
            </a:endParaRPr>
          </a:p>
          <a:p>
            <a:pPr indent="0" lvl="0" marL="0" rtl="0" algn="l">
              <a:spcBef>
                <a:spcPts val="0"/>
              </a:spcBef>
              <a:spcAft>
                <a:spcPts val="0"/>
              </a:spcAft>
              <a:buNone/>
            </a:pPr>
            <a:r>
              <a:t/>
            </a:r>
            <a:endParaRPr sz="3000">
              <a:solidFill>
                <a:srgbClr val="FF0066"/>
              </a:solidFill>
            </a:endParaRPr>
          </a:p>
        </p:txBody>
      </p:sp>
      <p:sp>
        <p:nvSpPr>
          <p:cNvPr id="270" name="Google Shape;270;p45"/>
          <p:cNvSpPr txBox="1"/>
          <p:nvPr/>
        </p:nvSpPr>
        <p:spPr>
          <a:xfrm>
            <a:off x="311700" y="696350"/>
            <a:ext cx="8560800" cy="210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lang="en" sz="1000">
                <a:solidFill>
                  <a:srgbClr val="444444"/>
                </a:solidFill>
                <a:highlight>
                  <a:srgbClr val="FFFFFF"/>
                </a:highlight>
                <a:latin typeface="Roboto Mono"/>
                <a:ea typeface="Roboto Mono"/>
                <a:cs typeface="Roboto Mono"/>
                <a:sym typeface="Roboto Mono"/>
              </a:rPr>
              <a:t>When third parties require access to your organization's AWS resources, you can use roles to delegate access to them. For example, a third party might provide a service for managing your AWS resources. With IAM roles, you can grant these third parties access to your AWS resources without sharing your AWS security credentials. Instead, the third party can access your AWS resources by assuming a role that you create in your AWS account.</a:t>
            </a:r>
            <a:endParaRPr sz="10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1200"/>
              </a:spcBef>
              <a:spcAft>
                <a:spcPts val="0"/>
              </a:spcAft>
              <a:buNone/>
            </a:pPr>
            <a:r>
              <a:rPr lang="en" sz="1000">
                <a:solidFill>
                  <a:srgbClr val="444444"/>
                </a:solidFill>
                <a:highlight>
                  <a:srgbClr val="FFFFFF"/>
                </a:highlight>
                <a:latin typeface="Roboto Mono"/>
                <a:ea typeface="Roboto Mono"/>
                <a:cs typeface="Roboto Mono"/>
                <a:sym typeface="Roboto Mono"/>
              </a:rPr>
              <a:t>Third parties must provide you with the following information for you to create a role that they can assume:</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1200"/>
              </a:spcBef>
              <a:spcAft>
                <a:spcPts val="0"/>
              </a:spcAft>
              <a:buClr>
                <a:srgbClr val="444444"/>
              </a:buClr>
              <a:buSzPts val="1000"/>
              <a:buFont typeface="Roboto Mono"/>
              <a:buChar char="●"/>
            </a:pPr>
            <a:r>
              <a:rPr b="1" lang="en" sz="1000">
                <a:solidFill>
                  <a:srgbClr val="444444"/>
                </a:solidFill>
                <a:highlight>
                  <a:srgbClr val="FFFFFF"/>
                </a:highlight>
                <a:latin typeface="Roboto Mono"/>
                <a:ea typeface="Roboto Mono"/>
                <a:cs typeface="Roboto Mono"/>
                <a:sym typeface="Roboto Mono"/>
              </a:rPr>
              <a:t>The third party's AWS account ID</a:t>
            </a:r>
            <a:r>
              <a:rPr lang="en" sz="1000">
                <a:solidFill>
                  <a:srgbClr val="444444"/>
                </a:solidFill>
                <a:highlight>
                  <a:srgbClr val="FFFFFF"/>
                </a:highlight>
                <a:latin typeface="Roboto Mono"/>
                <a:ea typeface="Roboto Mono"/>
                <a:cs typeface="Roboto Mono"/>
                <a:sym typeface="Roboto Mono"/>
              </a:rPr>
              <a:t>. You specify their AWS account ID as the principal when you define the trust policy for the role.</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0"/>
              </a:spcBef>
              <a:spcAft>
                <a:spcPts val="0"/>
              </a:spcAft>
              <a:buClr>
                <a:srgbClr val="444444"/>
              </a:buClr>
              <a:buSzPts val="1000"/>
              <a:buFont typeface="Roboto Mono"/>
              <a:buChar char="●"/>
            </a:pPr>
            <a:r>
              <a:rPr b="1" lang="en" sz="1000">
                <a:solidFill>
                  <a:srgbClr val="444444"/>
                </a:solidFill>
                <a:highlight>
                  <a:srgbClr val="FFFFFF"/>
                </a:highlight>
                <a:latin typeface="Roboto Mono"/>
                <a:ea typeface="Roboto Mono"/>
                <a:cs typeface="Roboto Mono"/>
                <a:sym typeface="Roboto Mono"/>
              </a:rPr>
              <a:t>An external ID </a:t>
            </a:r>
            <a:r>
              <a:rPr lang="en" sz="1000">
                <a:solidFill>
                  <a:srgbClr val="444444"/>
                </a:solidFill>
                <a:highlight>
                  <a:srgbClr val="FFFFFF"/>
                </a:highlight>
                <a:latin typeface="Roboto Mono"/>
                <a:ea typeface="Roboto Mono"/>
                <a:cs typeface="Roboto Mono"/>
                <a:sym typeface="Roboto Mono"/>
              </a:rPr>
              <a:t>to uniquely associate with the role. The external ID can be any secret identifier that is known by you and the third party. For example, you can use an invoice ID between you and the third party, but do not use something that can be guessed, like the name or phone number of the third party. You must specify this ID when you define the trust policy for the role. The third party must provide this ID when they assume the role. For more information about the external ID, see </a:t>
            </a:r>
            <a:r>
              <a:rPr lang="en" sz="1000">
                <a:solidFill>
                  <a:srgbClr val="E48700"/>
                </a:solidFill>
                <a:highlight>
                  <a:srgbClr val="FFFFFF"/>
                </a:highlight>
                <a:uFill>
                  <a:noFill/>
                </a:uFill>
                <a:latin typeface="Roboto Mono"/>
                <a:ea typeface="Roboto Mono"/>
                <a:cs typeface="Roboto Mono"/>
                <a:sym typeface="Roboto Mono"/>
                <a:hlinkClick r:id="rId3"/>
              </a:rPr>
              <a:t>How to Use an External ID When Granting Access to Your AWS Resources to a Third Party</a:t>
            </a:r>
            <a:r>
              <a:rPr lang="en" sz="1000">
                <a:solidFill>
                  <a:srgbClr val="444444"/>
                </a:solidFill>
                <a:highlight>
                  <a:srgbClr val="FFFFFF"/>
                </a:highlight>
                <a:latin typeface="Roboto Mono"/>
                <a:ea typeface="Roboto Mono"/>
                <a:cs typeface="Roboto Mono"/>
                <a:sym typeface="Roboto Mono"/>
              </a:rPr>
              <a:t>.</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0"/>
              </a:spcBef>
              <a:spcAft>
                <a:spcPts val="0"/>
              </a:spcAft>
              <a:buClr>
                <a:srgbClr val="444444"/>
              </a:buClr>
              <a:buSzPts val="1000"/>
              <a:buFont typeface="Roboto Mono"/>
              <a:buChar char="●"/>
            </a:pPr>
            <a:r>
              <a:rPr b="1" lang="en" sz="1000">
                <a:solidFill>
                  <a:srgbClr val="444444"/>
                </a:solidFill>
                <a:highlight>
                  <a:srgbClr val="FFFFFF"/>
                </a:highlight>
                <a:latin typeface="Roboto Mono"/>
                <a:ea typeface="Roboto Mono"/>
                <a:cs typeface="Roboto Mono"/>
                <a:sym typeface="Roboto Mono"/>
              </a:rPr>
              <a:t>The permissions </a:t>
            </a:r>
            <a:r>
              <a:rPr lang="en" sz="1000">
                <a:solidFill>
                  <a:srgbClr val="444444"/>
                </a:solidFill>
                <a:highlight>
                  <a:srgbClr val="FFFFFF"/>
                </a:highlight>
                <a:latin typeface="Roboto Mono"/>
                <a:ea typeface="Roboto Mono"/>
                <a:cs typeface="Roboto Mono"/>
                <a:sym typeface="Roboto Mono"/>
              </a:rPr>
              <a:t>that the third party requires to work with your AWS resources. You must specify these permissions when defining the role's permission policy. This policy defines what actions they can take and what resources they can access.</a:t>
            </a:r>
            <a:endParaRPr sz="10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1200"/>
              </a:spcBef>
              <a:spcAft>
                <a:spcPts val="0"/>
              </a:spcAft>
              <a:buNone/>
            </a:pPr>
            <a:r>
              <a:rPr lang="en" sz="1000">
                <a:solidFill>
                  <a:srgbClr val="444444"/>
                </a:solidFill>
                <a:highlight>
                  <a:srgbClr val="FFFFFF"/>
                </a:highlight>
                <a:latin typeface="Roboto Mono"/>
                <a:ea typeface="Roboto Mono"/>
                <a:cs typeface="Roboto Mono"/>
                <a:sym typeface="Roboto Mono"/>
              </a:rPr>
              <a:t>After you create the role, you must </a:t>
            </a:r>
            <a:r>
              <a:rPr b="1" lang="en" sz="1000">
                <a:solidFill>
                  <a:srgbClr val="444444"/>
                </a:solidFill>
                <a:highlight>
                  <a:srgbClr val="FFFFFF"/>
                </a:highlight>
                <a:latin typeface="Roboto Mono"/>
                <a:ea typeface="Roboto Mono"/>
                <a:cs typeface="Roboto Mono"/>
                <a:sym typeface="Roboto Mono"/>
              </a:rPr>
              <a:t>provide the role's Amazon Resource Name (ARN) to the third party</a:t>
            </a:r>
            <a:r>
              <a:rPr lang="en" sz="1000">
                <a:solidFill>
                  <a:srgbClr val="444444"/>
                </a:solidFill>
                <a:highlight>
                  <a:srgbClr val="FFFFFF"/>
                </a:highlight>
                <a:latin typeface="Roboto Mono"/>
                <a:ea typeface="Roboto Mono"/>
                <a:cs typeface="Roboto Mono"/>
                <a:sym typeface="Roboto Mono"/>
              </a:rPr>
              <a:t>. They require your role's ARN in order to assume the role.</a:t>
            </a:r>
            <a:endParaRPr sz="10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1200"/>
              </a:spcBef>
              <a:spcAft>
                <a:spcPts val="0"/>
              </a:spcAft>
              <a:buNone/>
            </a:pPr>
            <a:r>
              <a:t/>
            </a:r>
            <a:endParaRPr sz="1000">
              <a:latin typeface="Roboto Mono"/>
              <a:ea typeface="Roboto Mono"/>
              <a:cs typeface="Roboto Mono"/>
              <a:sym typeface="Roboto Mon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2CC"/>
        </a:solidFill>
      </p:bgPr>
    </p:bg>
    <p:spTree>
      <p:nvGrpSpPr>
        <p:cNvPr id="274" name="Shape 274"/>
        <p:cNvGrpSpPr/>
        <p:nvPr/>
      </p:nvGrpSpPr>
      <p:grpSpPr>
        <a:xfrm>
          <a:off x="0" y="0"/>
          <a:ext cx="0" cy="0"/>
          <a:chOff x="0" y="0"/>
          <a:chExt cx="0" cy="0"/>
        </a:xfrm>
      </p:grpSpPr>
      <p:sp>
        <p:nvSpPr>
          <p:cNvPr id="275" name="Google Shape;275;p46"/>
          <p:cNvSpPr txBox="1"/>
          <p:nvPr>
            <p:ph type="title"/>
          </p:nvPr>
        </p:nvSpPr>
        <p:spPr>
          <a:xfrm>
            <a:off x="311700" y="1240275"/>
            <a:ext cx="8520600" cy="198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7200">
                <a:highlight>
                  <a:schemeClr val="accent4"/>
                </a:highlight>
              </a:rPr>
              <a:t>AWS Directory Service</a:t>
            </a:r>
            <a:endParaRPr sz="7200">
              <a:highlight>
                <a:schemeClr val="accent4"/>
              </a:highlight>
            </a:endParaRPr>
          </a:p>
          <a:p>
            <a:pPr indent="0" lvl="0" marL="0" rtl="0" algn="ctr">
              <a:spcBef>
                <a:spcPts val="0"/>
              </a:spcBef>
              <a:spcAft>
                <a:spcPts val="0"/>
              </a:spcAft>
              <a:buNone/>
            </a:pPr>
            <a:r>
              <a:rPr lang="en" sz="4800">
                <a:highlight>
                  <a:schemeClr val="accent4"/>
                </a:highlight>
              </a:rPr>
              <a:t>(AWS MS AD)</a:t>
            </a:r>
            <a:endParaRPr sz="4800">
              <a:highlight>
                <a:schemeClr val="accent4"/>
              </a:high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47"/>
          <p:cNvSpPr txBox="1"/>
          <p:nvPr>
            <p:ph type="title"/>
          </p:nvPr>
        </p:nvSpPr>
        <p:spPr>
          <a:xfrm>
            <a:off x="311700" y="642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0066"/>
                </a:solidFill>
              </a:rPr>
              <a:t>Aws ms ad</a:t>
            </a:r>
            <a:r>
              <a:rPr lang="en" sz="3000">
                <a:solidFill>
                  <a:srgbClr val="FF0066"/>
                </a:solidFill>
              </a:rPr>
              <a:t> - Intro</a:t>
            </a:r>
            <a:endParaRPr sz="3000">
              <a:solidFill>
                <a:srgbClr val="FF0066"/>
              </a:solidFill>
            </a:endParaRPr>
          </a:p>
        </p:txBody>
      </p:sp>
      <p:pic>
        <p:nvPicPr>
          <p:cNvPr id="281" name="Google Shape;281;p47"/>
          <p:cNvPicPr preferRelativeResize="0"/>
          <p:nvPr/>
        </p:nvPicPr>
        <p:blipFill>
          <a:blip r:embed="rId3">
            <a:alphaModFix/>
          </a:blip>
          <a:stretch>
            <a:fillRect/>
          </a:stretch>
        </p:blipFill>
        <p:spPr>
          <a:xfrm>
            <a:off x="0" y="636650"/>
            <a:ext cx="5066751" cy="2183901"/>
          </a:xfrm>
          <a:prstGeom prst="rect">
            <a:avLst/>
          </a:prstGeom>
          <a:noFill/>
          <a:ln>
            <a:noFill/>
          </a:ln>
        </p:spPr>
      </p:pic>
      <p:pic>
        <p:nvPicPr>
          <p:cNvPr id="282" name="Google Shape;282;p47"/>
          <p:cNvPicPr preferRelativeResize="0"/>
          <p:nvPr/>
        </p:nvPicPr>
        <p:blipFill>
          <a:blip r:embed="rId4">
            <a:alphaModFix/>
          </a:blip>
          <a:stretch>
            <a:fillRect/>
          </a:stretch>
        </p:blipFill>
        <p:spPr>
          <a:xfrm>
            <a:off x="0" y="2972950"/>
            <a:ext cx="4981651" cy="1140300"/>
          </a:xfrm>
          <a:prstGeom prst="rect">
            <a:avLst/>
          </a:prstGeom>
          <a:noFill/>
          <a:ln>
            <a:noFill/>
          </a:ln>
        </p:spPr>
      </p:pic>
      <p:pic>
        <p:nvPicPr>
          <p:cNvPr id="283" name="Google Shape;283;p47"/>
          <p:cNvPicPr preferRelativeResize="0"/>
          <p:nvPr/>
        </p:nvPicPr>
        <p:blipFill>
          <a:blip r:embed="rId5">
            <a:alphaModFix/>
          </a:blip>
          <a:stretch>
            <a:fillRect/>
          </a:stretch>
        </p:blipFill>
        <p:spPr>
          <a:xfrm>
            <a:off x="4848150" y="636650"/>
            <a:ext cx="4171875" cy="1843375"/>
          </a:xfrm>
          <a:prstGeom prst="rect">
            <a:avLst/>
          </a:prstGeom>
          <a:noFill/>
          <a:ln>
            <a:noFill/>
          </a:ln>
        </p:spPr>
      </p:pic>
      <p:pic>
        <p:nvPicPr>
          <p:cNvPr id="284" name="Google Shape;284;p47"/>
          <p:cNvPicPr preferRelativeResize="0"/>
          <p:nvPr/>
        </p:nvPicPr>
        <p:blipFill>
          <a:blip r:embed="rId6">
            <a:alphaModFix/>
          </a:blip>
          <a:stretch>
            <a:fillRect/>
          </a:stretch>
        </p:blipFill>
        <p:spPr>
          <a:xfrm>
            <a:off x="4883700" y="2697125"/>
            <a:ext cx="4288726" cy="1921400"/>
          </a:xfrm>
          <a:prstGeom prst="rect">
            <a:avLst/>
          </a:prstGeom>
          <a:noFill/>
          <a:ln>
            <a:noFill/>
          </a:ln>
        </p:spPr>
      </p:pic>
      <p:sp>
        <p:nvSpPr>
          <p:cNvPr id="285" name="Google Shape;285;p47"/>
          <p:cNvSpPr txBox="1"/>
          <p:nvPr/>
        </p:nvSpPr>
        <p:spPr>
          <a:xfrm>
            <a:off x="1283700" y="4651275"/>
            <a:ext cx="78603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FF0000"/>
                </a:solidFill>
                <a:latin typeface="Roboto Mono"/>
                <a:ea typeface="Roboto Mono"/>
                <a:cs typeface="Roboto Mono"/>
                <a:sym typeface="Roboto Mono"/>
              </a:rPr>
              <a:t>MSAD does not support replication mode when connecting to your on-prem AD, only Trust relationship is supported</a:t>
            </a:r>
            <a:endParaRPr b="1" sz="900">
              <a:solidFill>
                <a:srgbClr val="FF0000"/>
              </a:solidFill>
              <a:latin typeface="Roboto Mono"/>
              <a:ea typeface="Roboto Mono"/>
              <a:cs typeface="Roboto Mono"/>
              <a:sym typeface="Roboto Mon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2CC"/>
        </a:solidFill>
      </p:bgPr>
    </p:bg>
    <p:spTree>
      <p:nvGrpSpPr>
        <p:cNvPr id="289" name="Shape 289"/>
        <p:cNvGrpSpPr/>
        <p:nvPr/>
      </p:nvGrpSpPr>
      <p:grpSpPr>
        <a:xfrm>
          <a:off x="0" y="0"/>
          <a:ext cx="0" cy="0"/>
          <a:chOff x="0" y="0"/>
          <a:chExt cx="0" cy="0"/>
        </a:xfrm>
      </p:grpSpPr>
      <p:sp>
        <p:nvSpPr>
          <p:cNvPr id="290" name="Google Shape;290;p48"/>
          <p:cNvSpPr txBox="1"/>
          <p:nvPr>
            <p:ph type="title"/>
          </p:nvPr>
        </p:nvSpPr>
        <p:spPr>
          <a:xfrm>
            <a:off x="311700" y="1240275"/>
            <a:ext cx="8520600" cy="198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7200">
                <a:highlight>
                  <a:schemeClr val="accent4"/>
                </a:highlight>
              </a:rPr>
              <a:t>KMS</a:t>
            </a:r>
            <a:endParaRPr sz="7200">
              <a:highlight>
                <a:schemeClr val="accent4"/>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9"/>
          <p:cNvSpPr txBox="1"/>
          <p:nvPr>
            <p:ph idx="1" type="body"/>
          </p:nvPr>
        </p:nvSpPr>
        <p:spPr>
          <a:xfrm>
            <a:off x="6900" y="619075"/>
            <a:ext cx="4260900" cy="228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00">
                <a:latin typeface="Roboto Mono"/>
                <a:ea typeface="Roboto Mono"/>
                <a:cs typeface="Roboto Mono"/>
                <a:sym typeface="Roboto Mono"/>
              </a:rPr>
              <a:t>2 types - Public key or Asymmetric cryptography (PKCS) and Symmetric key cryptography </a:t>
            </a:r>
            <a:endParaRPr sz="900">
              <a:latin typeface="Roboto Mono"/>
              <a:ea typeface="Roboto Mono"/>
              <a:cs typeface="Roboto Mono"/>
              <a:sym typeface="Roboto Mono"/>
            </a:endParaRPr>
          </a:p>
          <a:p>
            <a:pPr indent="0" lvl="0" marL="0" rtl="0" algn="l">
              <a:lnSpc>
                <a:spcPct val="100000"/>
              </a:lnSpc>
              <a:spcBef>
                <a:spcPts val="0"/>
              </a:spcBef>
              <a:spcAft>
                <a:spcPts val="0"/>
              </a:spcAft>
              <a:buNone/>
            </a:pPr>
            <a:r>
              <a:rPr lang="en" sz="900">
                <a:latin typeface="Roboto Mono"/>
                <a:ea typeface="Roboto Mono"/>
                <a:cs typeface="Roboto Mono"/>
                <a:sym typeface="Roboto Mono"/>
              </a:rPr>
              <a:t>Browser based applications interact with server with PKCS protocol</a:t>
            </a:r>
            <a:endParaRPr sz="900">
              <a:latin typeface="Roboto Mono"/>
              <a:ea typeface="Roboto Mono"/>
              <a:cs typeface="Roboto Mono"/>
              <a:sym typeface="Roboto Mono"/>
            </a:endParaRPr>
          </a:p>
          <a:p>
            <a:pPr indent="0" lvl="0" marL="0" rtl="0" algn="l">
              <a:lnSpc>
                <a:spcPct val="100000"/>
              </a:lnSpc>
              <a:spcBef>
                <a:spcPts val="0"/>
              </a:spcBef>
              <a:spcAft>
                <a:spcPts val="0"/>
              </a:spcAft>
              <a:buNone/>
            </a:pPr>
            <a:r>
              <a:rPr lang="en" sz="900">
                <a:latin typeface="Roboto Mono"/>
                <a:ea typeface="Roboto Mono"/>
                <a:cs typeface="Roboto Mono"/>
                <a:sym typeface="Roboto Mono"/>
              </a:rPr>
              <a:t>AWS KMS uses symmetric key encryption which is more efficient than PKE</a:t>
            </a:r>
            <a:endParaRPr sz="900">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900">
              <a:latin typeface="Roboto Mono"/>
              <a:ea typeface="Roboto Mono"/>
              <a:cs typeface="Roboto Mono"/>
              <a:sym typeface="Roboto Mono"/>
            </a:endParaRPr>
          </a:p>
          <a:p>
            <a:pPr indent="0" lvl="0" marL="0" rtl="0" algn="l">
              <a:lnSpc>
                <a:spcPct val="100000"/>
              </a:lnSpc>
              <a:spcBef>
                <a:spcPts val="0"/>
              </a:spcBef>
              <a:spcAft>
                <a:spcPts val="0"/>
              </a:spcAft>
              <a:buNone/>
            </a:pPr>
            <a:r>
              <a:rPr b="1" lang="en" sz="900">
                <a:latin typeface="Roboto Mono"/>
                <a:ea typeface="Roboto Mono"/>
                <a:cs typeface="Roboto Mono"/>
                <a:sym typeface="Roboto Mono"/>
              </a:rPr>
              <a:t>To request a certificate:</a:t>
            </a:r>
            <a:endParaRPr b="1" sz="900">
              <a:latin typeface="Roboto Mono"/>
              <a:ea typeface="Roboto Mono"/>
              <a:cs typeface="Roboto Mono"/>
              <a:sym typeface="Roboto Mono"/>
            </a:endParaRPr>
          </a:p>
          <a:p>
            <a:pPr indent="-102870" lvl="0" marL="274320" rtl="0" algn="l">
              <a:lnSpc>
                <a:spcPct val="100000"/>
              </a:lnSpc>
              <a:spcBef>
                <a:spcPts val="0"/>
              </a:spcBef>
              <a:spcAft>
                <a:spcPts val="0"/>
              </a:spcAft>
              <a:buSzPts val="900"/>
              <a:buFont typeface="Roboto Mono"/>
              <a:buAutoNum type="arabicPeriod"/>
            </a:pPr>
            <a:r>
              <a:rPr lang="en" sz="900">
                <a:latin typeface="Roboto Mono"/>
                <a:ea typeface="Roboto Mono"/>
                <a:cs typeface="Roboto Mono"/>
                <a:sym typeface="Roboto Mono"/>
              </a:rPr>
              <a:t>Entity needs to submit a </a:t>
            </a:r>
            <a:r>
              <a:rPr b="1" lang="en" sz="900">
                <a:latin typeface="Roboto Mono"/>
                <a:ea typeface="Roboto Mono"/>
                <a:cs typeface="Roboto Mono"/>
                <a:sym typeface="Roboto Mono"/>
              </a:rPr>
              <a:t>Certificate Signing request (CSR)</a:t>
            </a:r>
            <a:r>
              <a:rPr lang="en" sz="900">
                <a:latin typeface="Roboto Mono"/>
                <a:ea typeface="Roboto Mono"/>
                <a:cs typeface="Roboto Mono"/>
                <a:sym typeface="Roboto Mono"/>
              </a:rPr>
              <a:t> to CA</a:t>
            </a:r>
            <a:endParaRPr sz="900">
              <a:latin typeface="Roboto Mono"/>
              <a:ea typeface="Roboto Mono"/>
              <a:cs typeface="Roboto Mono"/>
              <a:sym typeface="Roboto Mono"/>
            </a:endParaRPr>
          </a:p>
          <a:p>
            <a:pPr indent="-102870" lvl="0" marL="274320" rtl="0" algn="l">
              <a:lnSpc>
                <a:spcPct val="100000"/>
              </a:lnSpc>
              <a:spcBef>
                <a:spcPts val="0"/>
              </a:spcBef>
              <a:spcAft>
                <a:spcPts val="0"/>
              </a:spcAft>
              <a:buSzPts val="900"/>
              <a:buFont typeface="Roboto Mono"/>
              <a:buAutoNum type="arabicPeriod"/>
            </a:pPr>
            <a:r>
              <a:rPr lang="en" sz="900">
                <a:latin typeface="Roboto Mono"/>
                <a:ea typeface="Roboto Mono"/>
                <a:cs typeface="Roboto Mono"/>
                <a:sym typeface="Roboto Mono"/>
              </a:rPr>
              <a:t>The CSR itself is SIGNED using the entity’s private key</a:t>
            </a:r>
            <a:endParaRPr sz="900">
              <a:latin typeface="Roboto Mono"/>
              <a:ea typeface="Roboto Mono"/>
              <a:cs typeface="Roboto Mono"/>
              <a:sym typeface="Roboto Mono"/>
            </a:endParaRPr>
          </a:p>
          <a:p>
            <a:pPr indent="-102870" lvl="0" marL="274320" rtl="0" algn="l">
              <a:lnSpc>
                <a:spcPct val="100000"/>
              </a:lnSpc>
              <a:spcBef>
                <a:spcPts val="0"/>
              </a:spcBef>
              <a:spcAft>
                <a:spcPts val="0"/>
              </a:spcAft>
              <a:buSzPts val="900"/>
              <a:buFont typeface="Roboto Mono"/>
              <a:buAutoNum type="arabicPeriod"/>
            </a:pPr>
            <a:r>
              <a:rPr lang="en" sz="900">
                <a:latin typeface="Roboto Mono"/>
                <a:ea typeface="Roboto Mono"/>
                <a:cs typeface="Roboto Mono"/>
                <a:sym typeface="Roboto Mono"/>
              </a:rPr>
              <a:t>CA uses the entity’s public key to identify the entity and its ownership of the public key</a:t>
            </a:r>
            <a:endParaRPr sz="900">
              <a:latin typeface="Roboto Mono"/>
              <a:ea typeface="Roboto Mono"/>
              <a:cs typeface="Roboto Mono"/>
              <a:sym typeface="Roboto Mono"/>
            </a:endParaRPr>
          </a:p>
          <a:p>
            <a:pPr indent="-102870" lvl="0" marL="274320" rtl="0" algn="l">
              <a:lnSpc>
                <a:spcPct val="100000"/>
              </a:lnSpc>
              <a:spcBef>
                <a:spcPts val="0"/>
              </a:spcBef>
              <a:spcAft>
                <a:spcPts val="0"/>
              </a:spcAft>
              <a:buSzPts val="900"/>
              <a:buFont typeface="Roboto Mono"/>
              <a:buAutoNum type="arabicPeriod"/>
            </a:pPr>
            <a:r>
              <a:rPr lang="en" sz="900">
                <a:latin typeface="Roboto Mono"/>
                <a:ea typeface="Roboto Mono"/>
                <a:cs typeface="Roboto Mono"/>
                <a:sym typeface="Roboto Mono"/>
              </a:rPr>
              <a:t>If signature is validated, CA issues the certificate and signs it with it’s private key, binding the public key to the Distinguished name (Entity requesting the certificate) </a:t>
            </a:r>
            <a:endParaRPr sz="900">
              <a:latin typeface="Roboto Mono"/>
              <a:ea typeface="Roboto Mono"/>
              <a:cs typeface="Roboto Mono"/>
              <a:sym typeface="Roboto Mono"/>
            </a:endParaRPr>
          </a:p>
          <a:p>
            <a:pPr indent="-102870" lvl="0" marL="274320" rtl="0" algn="l">
              <a:lnSpc>
                <a:spcPct val="100000"/>
              </a:lnSpc>
              <a:spcBef>
                <a:spcPts val="0"/>
              </a:spcBef>
              <a:spcAft>
                <a:spcPts val="0"/>
              </a:spcAft>
              <a:buSzPts val="900"/>
              <a:buFont typeface="Roboto Mono"/>
              <a:buAutoNum type="arabicPeriod"/>
            </a:pPr>
            <a:r>
              <a:rPr lang="en" sz="900">
                <a:latin typeface="Roboto Mono"/>
                <a:ea typeface="Roboto Mono"/>
                <a:cs typeface="Roboto Mono"/>
                <a:sym typeface="Roboto Mono"/>
              </a:rPr>
              <a:t>All browsers are bundled with prominent CA’s public keys which enables it to validate server certificates</a:t>
            </a:r>
            <a:endParaRPr sz="900">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900">
              <a:latin typeface="Roboto Mono"/>
              <a:ea typeface="Roboto Mono"/>
              <a:cs typeface="Roboto Mono"/>
              <a:sym typeface="Roboto Mono"/>
            </a:endParaRPr>
          </a:p>
          <a:p>
            <a:pPr indent="0" lvl="0" marL="0" rtl="0" algn="l">
              <a:lnSpc>
                <a:spcPct val="100000"/>
              </a:lnSpc>
              <a:spcBef>
                <a:spcPts val="0"/>
              </a:spcBef>
              <a:spcAft>
                <a:spcPts val="0"/>
              </a:spcAft>
              <a:buNone/>
            </a:pPr>
            <a:r>
              <a:rPr b="1" lang="en" sz="900">
                <a:latin typeface="Roboto Mono"/>
                <a:ea typeface="Roboto Mono"/>
                <a:cs typeface="Roboto Mono"/>
                <a:sym typeface="Roboto Mono"/>
              </a:rPr>
              <a:t>Certificate chains:</a:t>
            </a:r>
            <a:endParaRPr b="1" sz="900">
              <a:latin typeface="Roboto Mono"/>
              <a:ea typeface="Roboto Mono"/>
              <a:cs typeface="Roboto Mono"/>
              <a:sym typeface="Roboto Mono"/>
            </a:endParaRPr>
          </a:p>
          <a:p>
            <a:pPr indent="0" lvl="0" marL="0" rtl="0" algn="l">
              <a:lnSpc>
                <a:spcPct val="100000"/>
              </a:lnSpc>
              <a:spcBef>
                <a:spcPts val="0"/>
              </a:spcBef>
              <a:spcAft>
                <a:spcPts val="0"/>
              </a:spcAft>
              <a:buNone/>
            </a:pPr>
            <a:r>
              <a:rPr lang="en" sz="900">
                <a:latin typeface="Roboto Mono"/>
                <a:ea typeface="Roboto Mono"/>
                <a:cs typeface="Roboto Mono"/>
                <a:sym typeface="Roboto Mono"/>
              </a:rPr>
              <a:t>All major CA’s appoint 3rd party/resellers to sign certificates, in this case the entity’s SSL certificate must be signed with both the root and all intermediate CA’s. During certificate validation, the entire chain is validated from the SSL certificate → Intermediate CA → Root CA</a:t>
            </a:r>
            <a:endParaRPr sz="900">
              <a:latin typeface="Roboto Mono"/>
              <a:ea typeface="Roboto Mono"/>
              <a:cs typeface="Roboto Mono"/>
              <a:sym typeface="Roboto Mono"/>
            </a:endParaRPr>
          </a:p>
        </p:txBody>
      </p:sp>
      <p:sp>
        <p:nvSpPr>
          <p:cNvPr id="296" name="Google Shape;296;p49"/>
          <p:cNvSpPr txBox="1"/>
          <p:nvPr>
            <p:ph type="title"/>
          </p:nvPr>
        </p:nvSpPr>
        <p:spPr>
          <a:xfrm>
            <a:off x="311700" y="642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0066"/>
                </a:solidFill>
              </a:rPr>
              <a:t>Cryptography- Concepts</a:t>
            </a:r>
            <a:endParaRPr sz="3000">
              <a:solidFill>
                <a:srgbClr val="FF0066"/>
              </a:solidFill>
            </a:endParaRPr>
          </a:p>
        </p:txBody>
      </p:sp>
      <p:pic>
        <p:nvPicPr>
          <p:cNvPr id="297" name="Google Shape;297;p49"/>
          <p:cNvPicPr preferRelativeResize="0"/>
          <p:nvPr/>
        </p:nvPicPr>
        <p:blipFill>
          <a:blip r:embed="rId3">
            <a:alphaModFix/>
          </a:blip>
          <a:stretch>
            <a:fillRect/>
          </a:stretch>
        </p:blipFill>
        <p:spPr>
          <a:xfrm>
            <a:off x="4207075" y="619075"/>
            <a:ext cx="4784534" cy="1934825"/>
          </a:xfrm>
          <a:prstGeom prst="rect">
            <a:avLst/>
          </a:prstGeom>
          <a:noFill/>
          <a:ln>
            <a:noFill/>
          </a:ln>
        </p:spPr>
      </p:pic>
      <p:pic>
        <p:nvPicPr>
          <p:cNvPr id="298" name="Google Shape;298;p49"/>
          <p:cNvPicPr preferRelativeResize="0"/>
          <p:nvPr/>
        </p:nvPicPr>
        <p:blipFill>
          <a:blip r:embed="rId4">
            <a:alphaModFix/>
          </a:blip>
          <a:stretch>
            <a:fillRect/>
          </a:stretch>
        </p:blipFill>
        <p:spPr>
          <a:xfrm>
            <a:off x="4191000" y="2827675"/>
            <a:ext cx="4705740" cy="19348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50"/>
          <p:cNvSpPr txBox="1"/>
          <p:nvPr>
            <p:ph type="title"/>
          </p:nvPr>
        </p:nvSpPr>
        <p:spPr>
          <a:xfrm>
            <a:off x="311700" y="642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0066"/>
                </a:solidFill>
              </a:rPr>
              <a:t>Kms - Concepts</a:t>
            </a:r>
            <a:endParaRPr sz="3000">
              <a:solidFill>
                <a:srgbClr val="FF0066"/>
              </a:solidFill>
            </a:endParaRPr>
          </a:p>
        </p:txBody>
      </p:sp>
      <p:sp>
        <p:nvSpPr>
          <p:cNvPr id="304" name="Google Shape;304;p50"/>
          <p:cNvSpPr txBox="1"/>
          <p:nvPr>
            <p:ph idx="1" type="body"/>
          </p:nvPr>
        </p:nvSpPr>
        <p:spPr>
          <a:xfrm>
            <a:off x="311700" y="619075"/>
            <a:ext cx="8520600" cy="3340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latin typeface="Roboto Mono"/>
                <a:ea typeface="Roboto Mono"/>
                <a:cs typeface="Roboto Mono"/>
                <a:sym typeface="Roboto Mono"/>
              </a:rPr>
              <a:t>A managed service that makes it easy for you to create and control the encryption keys used to encrypt your data. You can perform the following actions on your AWS KMS master keys: </a:t>
            </a:r>
            <a:endParaRPr sz="1200">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200">
              <a:latin typeface="Roboto Mono"/>
              <a:ea typeface="Roboto Mono"/>
              <a:cs typeface="Roboto Mono"/>
              <a:sym typeface="Roboto Mono"/>
            </a:endParaRPr>
          </a:p>
          <a:p>
            <a:pPr indent="-304800" lvl="0" marL="457200" rtl="0" algn="l">
              <a:lnSpc>
                <a:spcPct val="100000"/>
              </a:lnSpc>
              <a:spcBef>
                <a:spcPts val="0"/>
              </a:spcBef>
              <a:spcAft>
                <a:spcPts val="0"/>
              </a:spcAft>
              <a:buSzPts val="1200"/>
              <a:buFont typeface="Roboto Mono"/>
              <a:buChar char="●"/>
            </a:pPr>
            <a:r>
              <a:rPr lang="en" sz="1200">
                <a:latin typeface="Roboto Mono"/>
                <a:ea typeface="Roboto Mono"/>
                <a:cs typeface="Roboto Mono"/>
                <a:sym typeface="Roboto Mono"/>
              </a:rPr>
              <a:t>Create, describe, and list master keys </a:t>
            </a:r>
            <a:endParaRPr sz="1200">
              <a:latin typeface="Roboto Mono"/>
              <a:ea typeface="Roboto Mono"/>
              <a:cs typeface="Roboto Mono"/>
              <a:sym typeface="Roboto Mono"/>
            </a:endParaRPr>
          </a:p>
          <a:p>
            <a:pPr indent="-304800" lvl="0" marL="457200" rtl="0" algn="l">
              <a:lnSpc>
                <a:spcPct val="100000"/>
              </a:lnSpc>
              <a:spcBef>
                <a:spcPts val="0"/>
              </a:spcBef>
              <a:spcAft>
                <a:spcPts val="0"/>
              </a:spcAft>
              <a:buSzPts val="1200"/>
              <a:buFont typeface="Roboto Mono"/>
              <a:buChar char="●"/>
            </a:pPr>
            <a:r>
              <a:rPr lang="en" sz="1200">
                <a:latin typeface="Roboto Mono"/>
                <a:ea typeface="Roboto Mono"/>
                <a:cs typeface="Roboto Mono"/>
                <a:sym typeface="Roboto Mono"/>
              </a:rPr>
              <a:t>Enable and disable master keys </a:t>
            </a:r>
            <a:endParaRPr sz="1200">
              <a:latin typeface="Roboto Mono"/>
              <a:ea typeface="Roboto Mono"/>
              <a:cs typeface="Roboto Mono"/>
              <a:sym typeface="Roboto Mono"/>
            </a:endParaRPr>
          </a:p>
          <a:p>
            <a:pPr indent="-304800" lvl="0" marL="457200" rtl="0" algn="l">
              <a:lnSpc>
                <a:spcPct val="100000"/>
              </a:lnSpc>
              <a:spcBef>
                <a:spcPts val="0"/>
              </a:spcBef>
              <a:spcAft>
                <a:spcPts val="0"/>
              </a:spcAft>
              <a:buSzPts val="1200"/>
              <a:buFont typeface="Roboto Mono"/>
              <a:buChar char="●"/>
            </a:pPr>
            <a:r>
              <a:rPr lang="en" sz="1200">
                <a:latin typeface="Roboto Mono"/>
                <a:ea typeface="Roboto Mono"/>
                <a:cs typeface="Roboto Mono"/>
                <a:sym typeface="Roboto Mono"/>
              </a:rPr>
              <a:t>Create and view grants and access control policies for your master keys </a:t>
            </a:r>
            <a:endParaRPr sz="1200">
              <a:latin typeface="Roboto Mono"/>
              <a:ea typeface="Roboto Mono"/>
              <a:cs typeface="Roboto Mono"/>
              <a:sym typeface="Roboto Mono"/>
            </a:endParaRPr>
          </a:p>
          <a:p>
            <a:pPr indent="-304800" lvl="0" marL="457200" rtl="0" algn="l">
              <a:lnSpc>
                <a:spcPct val="100000"/>
              </a:lnSpc>
              <a:spcBef>
                <a:spcPts val="0"/>
              </a:spcBef>
              <a:spcAft>
                <a:spcPts val="0"/>
              </a:spcAft>
              <a:buSzPts val="1200"/>
              <a:buFont typeface="Roboto Mono"/>
              <a:buChar char="●"/>
            </a:pPr>
            <a:r>
              <a:rPr lang="en" sz="1200">
                <a:latin typeface="Roboto Mono"/>
                <a:ea typeface="Roboto Mono"/>
                <a:cs typeface="Roboto Mono"/>
                <a:sym typeface="Roboto Mono"/>
              </a:rPr>
              <a:t>Enable and disable automatic rotation of the cryptographic material in a master key</a:t>
            </a:r>
            <a:endParaRPr sz="1200">
              <a:latin typeface="Roboto Mono"/>
              <a:ea typeface="Roboto Mono"/>
              <a:cs typeface="Roboto Mono"/>
              <a:sym typeface="Roboto Mono"/>
            </a:endParaRPr>
          </a:p>
          <a:p>
            <a:pPr indent="-304800" lvl="0" marL="457200" rtl="0" algn="l">
              <a:lnSpc>
                <a:spcPct val="100000"/>
              </a:lnSpc>
              <a:spcBef>
                <a:spcPts val="0"/>
              </a:spcBef>
              <a:spcAft>
                <a:spcPts val="0"/>
              </a:spcAft>
              <a:buSzPts val="1200"/>
              <a:buFont typeface="Roboto Mono"/>
              <a:buChar char="●"/>
            </a:pPr>
            <a:r>
              <a:rPr lang="en" sz="1200">
                <a:latin typeface="Roboto Mono"/>
                <a:ea typeface="Roboto Mono"/>
                <a:cs typeface="Roboto Mono"/>
                <a:sym typeface="Roboto Mono"/>
              </a:rPr>
              <a:t>Import cryptographic material into an AWS KMS master key </a:t>
            </a:r>
            <a:endParaRPr sz="1200">
              <a:latin typeface="Roboto Mono"/>
              <a:ea typeface="Roboto Mono"/>
              <a:cs typeface="Roboto Mono"/>
              <a:sym typeface="Roboto Mono"/>
            </a:endParaRPr>
          </a:p>
          <a:p>
            <a:pPr indent="-304800" lvl="0" marL="457200" rtl="0" algn="l">
              <a:lnSpc>
                <a:spcPct val="100000"/>
              </a:lnSpc>
              <a:spcBef>
                <a:spcPts val="0"/>
              </a:spcBef>
              <a:spcAft>
                <a:spcPts val="0"/>
              </a:spcAft>
              <a:buSzPts val="1200"/>
              <a:buFont typeface="Roboto Mono"/>
              <a:buChar char="●"/>
            </a:pPr>
            <a:r>
              <a:rPr lang="en" sz="1200">
                <a:latin typeface="Roboto Mono"/>
                <a:ea typeface="Roboto Mono"/>
                <a:cs typeface="Roboto Mono"/>
                <a:sym typeface="Roboto Mono"/>
              </a:rPr>
              <a:t>Tag your master keys for easier identification, categorizing, and tracking </a:t>
            </a:r>
            <a:endParaRPr sz="1200">
              <a:latin typeface="Roboto Mono"/>
              <a:ea typeface="Roboto Mono"/>
              <a:cs typeface="Roboto Mono"/>
              <a:sym typeface="Roboto Mono"/>
            </a:endParaRPr>
          </a:p>
          <a:p>
            <a:pPr indent="-304800" lvl="0" marL="457200" rtl="0" algn="l">
              <a:lnSpc>
                <a:spcPct val="100000"/>
              </a:lnSpc>
              <a:spcBef>
                <a:spcPts val="0"/>
              </a:spcBef>
              <a:spcAft>
                <a:spcPts val="0"/>
              </a:spcAft>
              <a:buSzPts val="1200"/>
              <a:buFont typeface="Roboto Mono"/>
              <a:buChar char="●"/>
            </a:pPr>
            <a:r>
              <a:rPr lang="en" sz="1200">
                <a:latin typeface="Roboto Mono"/>
                <a:ea typeface="Roboto Mono"/>
                <a:cs typeface="Roboto Mono"/>
                <a:sym typeface="Roboto Mono"/>
              </a:rPr>
              <a:t>Create, delete, list, and update aliases, which are friendly names associated with your master keys </a:t>
            </a:r>
            <a:endParaRPr sz="1200">
              <a:latin typeface="Roboto Mono"/>
              <a:ea typeface="Roboto Mono"/>
              <a:cs typeface="Roboto Mono"/>
              <a:sym typeface="Roboto Mono"/>
            </a:endParaRPr>
          </a:p>
          <a:p>
            <a:pPr indent="-304800" lvl="0" marL="457200" rtl="0" algn="l">
              <a:lnSpc>
                <a:spcPct val="100000"/>
              </a:lnSpc>
              <a:spcBef>
                <a:spcPts val="0"/>
              </a:spcBef>
              <a:spcAft>
                <a:spcPts val="0"/>
              </a:spcAft>
              <a:buSzPts val="1200"/>
              <a:buFont typeface="Roboto Mono"/>
              <a:buChar char="●"/>
            </a:pPr>
            <a:r>
              <a:rPr lang="en" sz="1200">
                <a:latin typeface="Roboto Mono"/>
                <a:ea typeface="Roboto Mono"/>
                <a:cs typeface="Roboto Mono"/>
                <a:sym typeface="Roboto Mono"/>
              </a:rPr>
              <a:t>Delete master keys to complete the key lifecycle </a:t>
            </a:r>
            <a:endParaRPr sz="1200">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00000"/>
              </a:lnSpc>
              <a:spcBef>
                <a:spcPts val="0"/>
              </a:spcBef>
              <a:spcAft>
                <a:spcPts val="0"/>
              </a:spcAft>
              <a:buNone/>
            </a:pPr>
            <a:r>
              <a:rPr lang="en" sz="1200">
                <a:latin typeface="Roboto Mono"/>
                <a:ea typeface="Roboto Mono"/>
                <a:cs typeface="Roboto Mono"/>
                <a:sym typeface="Roboto Mono"/>
              </a:rPr>
              <a:t>With AWS KMS you can also perform the following cryptographic functions using master keys: </a:t>
            </a:r>
            <a:endParaRPr sz="1200">
              <a:latin typeface="Roboto Mono"/>
              <a:ea typeface="Roboto Mono"/>
              <a:cs typeface="Roboto Mono"/>
              <a:sym typeface="Roboto Mono"/>
            </a:endParaRPr>
          </a:p>
          <a:p>
            <a:pPr indent="-304800" lvl="0" marL="457200" rtl="0" algn="l">
              <a:lnSpc>
                <a:spcPct val="100000"/>
              </a:lnSpc>
              <a:spcBef>
                <a:spcPts val="0"/>
              </a:spcBef>
              <a:spcAft>
                <a:spcPts val="0"/>
              </a:spcAft>
              <a:buSzPts val="1200"/>
              <a:buFont typeface="Roboto Mono"/>
              <a:buChar char="●"/>
            </a:pPr>
            <a:r>
              <a:rPr lang="en" sz="1200">
                <a:latin typeface="Roboto Mono"/>
                <a:ea typeface="Roboto Mono"/>
                <a:cs typeface="Roboto Mono"/>
                <a:sym typeface="Roboto Mono"/>
              </a:rPr>
              <a:t>Encrypt, decrypt, and re-encrypt data </a:t>
            </a:r>
            <a:endParaRPr sz="1200">
              <a:latin typeface="Roboto Mono"/>
              <a:ea typeface="Roboto Mono"/>
              <a:cs typeface="Roboto Mono"/>
              <a:sym typeface="Roboto Mono"/>
            </a:endParaRPr>
          </a:p>
          <a:p>
            <a:pPr indent="-304800" lvl="0" marL="457200" rtl="0" algn="l">
              <a:lnSpc>
                <a:spcPct val="100000"/>
              </a:lnSpc>
              <a:spcBef>
                <a:spcPts val="0"/>
              </a:spcBef>
              <a:spcAft>
                <a:spcPts val="0"/>
              </a:spcAft>
              <a:buSzPts val="1200"/>
              <a:buFont typeface="Roboto Mono"/>
              <a:buChar char="●"/>
            </a:pPr>
            <a:r>
              <a:rPr lang="en" sz="1200">
                <a:latin typeface="Roboto Mono"/>
                <a:ea typeface="Roboto Mono"/>
                <a:cs typeface="Roboto Mono"/>
                <a:sym typeface="Roboto Mono"/>
              </a:rPr>
              <a:t>Generate data encryption keys that you can export from the service in plaintext or encrypted under a master key that doesn't leave the service </a:t>
            </a:r>
            <a:endParaRPr sz="1200">
              <a:latin typeface="Roboto Mono"/>
              <a:ea typeface="Roboto Mono"/>
              <a:cs typeface="Roboto Mono"/>
              <a:sym typeface="Roboto Mono"/>
            </a:endParaRPr>
          </a:p>
          <a:p>
            <a:pPr indent="-304800" lvl="0" marL="457200" rtl="0" algn="l">
              <a:lnSpc>
                <a:spcPct val="100000"/>
              </a:lnSpc>
              <a:spcBef>
                <a:spcPts val="0"/>
              </a:spcBef>
              <a:spcAft>
                <a:spcPts val="0"/>
              </a:spcAft>
              <a:buSzPts val="1200"/>
              <a:buFont typeface="Roboto Mono"/>
              <a:buChar char="●"/>
            </a:pPr>
            <a:r>
              <a:rPr lang="en" sz="1200">
                <a:latin typeface="Roboto Mono"/>
                <a:ea typeface="Roboto Mono"/>
                <a:cs typeface="Roboto Mono"/>
                <a:sym typeface="Roboto Mono"/>
              </a:rPr>
              <a:t>Generate random numbers suitable for cryptographic application</a:t>
            </a:r>
            <a:endParaRPr sz="1200">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200">
              <a:latin typeface="Roboto Mono"/>
              <a:ea typeface="Roboto Mono"/>
              <a:cs typeface="Roboto Mono"/>
              <a:sym typeface="Roboto Mono"/>
            </a:endParaRPr>
          </a:p>
        </p:txBody>
      </p:sp>
      <p:pic>
        <p:nvPicPr>
          <p:cNvPr id="305" name="Google Shape;305;p50"/>
          <p:cNvPicPr preferRelativeResize="0"/>
          <p:nvPr/>
        </p:nvPicPr>
        <p:blipFill>
          <a:blip r:embed="rId3">
            <a:alphaModFix/>
          </a:blip>
          <a:stretch>
            <a:fillRect/>
          </a:stretch>
        </p:blipFill>
        <p:spPr>
          <a:xfrm>
            <a:off x="457200" y="4117400"/>
            <a:ext cx="7156041" cy="801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51"/>
          <p:cNvSpPr txBox="1"/>
          <p:nvPr>
            <p:ph type="title"/>
          </p:nvPr>
        </p:nvSpPr>
        <p:spPr>
          <a:xfrm>
            <a:off x="311700" y="642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0066"/>
                </a:solidFill>
              </a:rPr>
              <a:t>Kms - Concepts</a:t>
            </a:r>
            <a:endParaRPr sz="3000">
              <a:solidFill>
                <a:srgbClr val="FF0066"/>
              </a:solidFill>
            </a:endParaRPr>
          </a:p>
        </p:txBody>
      </p:sp>
      <p:sp>
        <p:nvSpPr>
          <p:cNvPr id="311" name="Google Shape;311;p51"/>
          <p:cNvSpPr txBox="1"/>
          <p:nvPr>
            <p:ph idx="1" type="body"/>
          </p:nvPr>
        </p:nvSpPr>
        <p:spPr>
          <a:xfrm>
            <a:off x="311700" y="466675"/>
            <a:ext cx="8520600" cy="1823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00">
                <a:solidFill>
                  <a:srgbClr val="0000FF"/>
                </a:solidFill>
                <a:latin typeface="Roboto Mono"/>
                <a:ea typeface="Roboto Mono"/>
                <a:cs typeface="Roboto Mono"/>
                <a:sym typeface="Roboto Mono"/>
              </a:rPr>
              <a:t>Customer Master Keys (CMKs):</a:t>
            </a:r>
            <a:endParaRPr sz="900">
              <a:solidFill>
                <a:srgbClr val="0000FF"/>
              </a:solidFill>
              <a:latin typeface="Roboto Mono"/>
              <a:ea typeface="Roboto Mono"/>
              <a:cs typeface="Roboto Mono"/>
              <a:sym typeface="Roboto Mono"/>
            </a:endParaRPr>
          </a:p>
          <a:p>
            <a:pPr indent="-285750" lvl="0" marL="457200" rtl="0" algn="l">
              <a:lnSpc>
                <a:spcPct val="115000"/>
              </a:lnSpc>
              <a:spcBef>
                <a:spcPts val="0"/>
              </a:spcBef>
              <a:spcAft>
                <a:spcPts val="0"/>
              </a:spcAft>
              <a:buSzPts val="900"/>
              <a:buFont typeface="Roboto Mono"/>
              <a:buChar char="★"/>
            </a:pPr>
            <a:r>
              <a:rPr lang="en" sz="900">
                <a:latin typeface="Roboto Mono"/>
                <a:ea typeface="Roboto Mono"/>
                <a:cs typeface="Roboto Mono"/>
                <a:sym typeface="Roboto Mono"/>
              </a:rPr>
              <a:t>Customer master keys are the primary resources in AWS KMS </a:t>
            </a:r>
            <a:endParaRPr sz="900">
              <a:latin typeface="Roboto Mono"/>
              <a:ea typeface="Roboto Mono"/>
              <a:cs typeface="Roboto Mono"/>
              <a:sym typeface="Roboto Mono"/>
            </a:endParaRPr>
          </a:p>
          <a:p>
            <a:pPr indent="-285750" lvl="0" marL="457200" rtl="0" algn="l">
              <a:lnSpc>
                <a:spcPct val="115000"/>
              </a:lnSpc>
              <a:spcBef>
                <a:spcPts val="0"/>
              </a:spcBef>
              <a:spcAft>
                <a:spcPts val="0"/>
              </a:spcAft>
              <a:buSzPts val="900"/>
              <a:buFont typeface="Roboto Mono"/>
              <a:buChar char="★"/>
            </a:pPr>
            <a:r>
              <a:rPr lang="en" sz="900">
                <a:latin typeface="Roboto Mono"/>
                <a:ea typeface="Roboto Mono"/>
                <a:cs typeface="Roboto Mono"/>
                <a:sym typeface="Roboto Mono"/>
              </a:rPr>
              <a:t>A customer master key (CMK) is a logical representation of a master key. </a:t>
            </a:r>
            <a:endParaRPr sz="900">
              <a:latin typeface="Roboto Mono"/>
              <a:ea typeface="Roboto Mono"/>
              <a:cs typeface="Roboto Mono"/>
              <a:sym typeface="Roboto Mono"/>
            </a:endParaRPr>
          </a:p>
          <a:p>
            <a:pPr indent="-285750" lvl="0" marL="457200" rtl="0" algn="l">
              <a:lnSpc>
                <a:spcPct val="115000"/>
              </a:lnSpc>
              <a:spcBef>
                <a:spcPts val="0"/>
              </a:spcBef>
              <a:spcAft>
                <a:spcPts val="0"/>
              </a:spcAft>
              <a:buSzPts val="900"/>
              <a:buFont typeface="Roboto Mono"/>
              <a:buChar char="★"/>
            </a:pPr>
            <a:r>
              <a:rPr lang="en" sz="900">
                <a:latin typeface="Roboto Mono"/>
                <a:ea typeface="Roboto Mono"/>
                <a:cs typeface="Roboto Mono"/>
                <a:sym typeface="Roboto Mono"/>
              </a:rPr>
              <a:t>The CMK includes metadata, such as the key ID, creation date, description, and key state.</a:t>
            </a:r>
            <a:endParaRPr sz="900">
              <a:latin typeface="Roboto Mono"/>
              <a:ea typeface="Roboto Mono"/>
              <a:cs typeface="Roboto Mono"/>
              <a:sym typeface="Roboto Mono"/>
            </a:endParaRPr>
          </a:p>
          <a:p>
            <a:pPr indent="-285750" lvl="0" marL="457200" rtl="0" algn="l">
              <a:lnSpc>
                <a:spcPct val="115000"/>
              </a:lnSpc>
              <a:spcBef>
                <a:spcPts val="0"/>
              </a:spcBef>
              <a:spcAft>
                <a:spcPts val="0"/>
              </a:spcAft>
              <a:buSzPts val="900"/>
              <a:buFont typeface="Roboto Mono"/>
              <a:buChar char="★"/>
            </a:pPr>
            <a:r>
              <a:rPr lang="en" sz="900">
                <a:latin typeface="Roboto Mono"/>
                <a:ea typeface="Roboto Mono"/>
                <a:cs typeface="Roboto Mono"/>
                <a:sym typeface="Roboto Mono"/>
              </a:rPr>
              <a:t>The CMK also contains the key material used to encrypt and decrypt data. </a:t>
            </a:r>
            <a:endParaRPr sz="900">
              <a:latin typeface="Roboto Mono"/>
              <a:ea typeface="Roboto Mono"/>
              <a:cs typeface="Roboto Mono"/>
              <a:sym typeface="Roboto Mono"/>
            </a:endParaRPr>
          </a:p>
          <a:p>
            <a:pPr indent="-285750" lvl="0" marL="457200" rtl="0" algn="l">
              <a:lnSpc>
                <a:spcPct val="115000"/>
              </a:lnSpc>
              <a:spcBef>
                <a:spcPts val="0"/>
              </a:spcBef>
              <a:spcAft>
                <a:spcPts val="0"/>
              </a:spcAft>
              <a:buSzPts val="900"/>
              <a:buFont typeface="Roboto Mono"/>
              <a:buChar char="★"/>
            </a:pPr>
            <a:r>
              <a:rPr lang="en" sz="900">
                <a:latin typeface="Roboto Mono"/>
                <a:ea typeface="Roboto Mono"/>
                <a:cs typeface="Roboto Mono"/>
                <a:sym typeface="Roboto Mono"/>
              </a:rPr>
              <a:t>You can use a CMK to encrypt and decrypt up to 4 KB (4096 bytes) of data. </a:t>
            </a:r>
            <a:endParaRPr sz="900">
              <a:latin typeface="Roboto Mono"/>
              <a:ea typeface="Roboto Mono"/>
              <a:cs typeface="Roboto Mono"/>
              <a:sym typeface="Roboto Mono"/>
            </a:endParaRPr>
          </a:p>
          <a:p>
            <a:pPr indent="-285750" lvl="0" marL="457200" rtl="0" algn="l">
              <a:lnSpc>
                <a:spcPct val="115000"/>
              </a:lnSpc>
              <a:spcBef>
                <a:spcPts val="0"/>
              </a:spcBef>
              <a:spcAft>
                <a:spcPts val="0"/>
              </a:spcAft>
              <a:buSzPts val="900"/>
              <a:buFont typeface="Roboto Mono"/>
              <a:buChar char="★"/>
            </a:pPr>
            <a:r>
              <a:rPr lang="en" sz="900">
                <a:latin typeface="Roboto Mono"/>
                <a:ea typeface="Roboto Mono"/>
                <a:cs typeface="Roboto Mono"/>
                <a:sym typeface="Roboto Mono"/>
              </a:rPr>
              <a:t>Typically, you use CMKs to generate, encrypt, and decrypt the data keys that you use outside of AWS KMS to encrypt your data. This strategy is known as </a:t>
            </a:r>
            <a:r>
              <a:rPr b="1" lang="en" sz="900">
                <a:latin typeface="Roboto Mono"/>
                <a:ea typeface="Roboto Mono"/>
                <a:cs typeface="Roboto Mono"/>
                <a:sym typeface="Roboto Mono"/>
              </a:rPr>
              <a:t>envelope encryption</a:t>
            </a:r>
            <a:r>
              <a:rPr lang="en" sz="900">
                <a:latin typeface="Roboto Mono"/>
                <a:ea typeface="Roboto Mono"/>
                <a:cs typeface="Roboto Mono"/>
                <a:sym typeface="Roboto Mono"/>
              </a:rPr>
              <a:t>.</a:t>
            </a:r>
            <a:endParaRPr sz="900">
              <a:latin typeface="Roboto Mono"/>
              <a:ea typeface="Roboto Mono"/>
              <a:cs typeface="Roboto Mono"/>
              <a:sym typeface="Roboto Mono"/>
            </a:endParaRPr>
          </a:p>
          <a:p>
            <a:pPr indent="-285750" lvl="0" marL="457200" rtl="0" algn="l">
              <a:lnSpc>
                <a:spcPct val="115000"/>
              </a:lnSpc>
              <a:spcBef>
                <a:spcPts val="0"/>
              </a:spcBef>
              <a:spcAft>
                <a:spcPts val="0"/>
              </a:spcAft>
              <a:buSzPts val="900"/>
              <a:buFont typeface="Roboto Mono"/>
              <a:buChar char="★"/>
            </a:pPr>
            <a:r>
              <a:rPr lang="en" sz="900">
                <a:latin typeface="Roboto Mono"/>
                <a:ea typeface="Roboto Mono"/>
                <a:cs typeface="Roboto Mono"/>
                <a:sym typeface="Roboto Mono"/>
              </a:rPr>
              <a:t>CMKs are created in AWS KMS and never leave AWS KMS unencrypted.</a:t>
            </a:r>
            <a:endParaRPr sz="900">
              <a:latin typeface="Roboto Mono"/>
              <a:ea typeface="Roboto Mono"/>
              <a:cs typeface="Roboto Mono"/>
              <a:sym typeface="Roboto Mono"/>
            </a:endParaRPr>
          </a:p>
          <a:p>
            <a:pPr indent="-285750" lvl="0" marL="457200" rtl="0" algn="l">
              <a:lnSpc>
                <a:spcPct val="115000"/>
              </a:lnSpc>
              <a:spcBef>
                <a:spcPts val="0"/>
              </a:spcBef>
              <a:spcAft>
                <a:spcPts val="0"/>
              </a:spcAft>
              <a:buSzPts val="900"/>
              <a:buFont typeface="Roboto Mono"/>
              <a:buChar char="★"/>
            </a:pPr>
            <a:r>
              <a:rPr lang="en" sz="900">
                <a:latin typeface="Roboto Mono"/>
                <a:ea typeface="Roboto Mono"/>
                <a:cs typeface="Roboto Mono"/>
                <a:sym typeface="Roboto Mono"/>
              </a:rPr>
              <a:t>Some services use CMK others use AWSMgK others give a choice, e.g. EBS provides a choice</a:t>
            </a:r>
            <a:endParaRPr sz="900">
              <a:latin typeface="Roboto Mono"/>
              <a:ea typeface="Roboto Mono"/>
              <a:cs typeface="Roboto Mono"/>
              <a:sym typeface="Roboto Mono"/>
            </a:endParaRPr>
          </a:p>
          <a:p>
            <a:pPr indent="-285750" lvl="0" marL="457200" rtl="0" algn="l">
              <a:lnSpc>
                <a:spcPct val="115000"/>
              </a:lnSpc>
              <a:spcBef>
                <a:spcPts val="0"/>
              </a:spcBef>
              <a:spcAft>
                <a:spcPts val="0"/>
              </a:spcAft>
              <a:buSzPts val="900"/>
              <a:buFont typeface="Roboto Mono"/>
              <a:buChar char="★"/>
            </a:pPr>
            <a:r>
              <a:rPr lang="en" sz="900">
                <a:latin typeface="Roboto Mono"/>
                <a:ea typeface="Roboto Mono"/>
                <a:cs typeface="Roboto Mono"/>
                <a:sym typeface="Roboto Mono"/>
              </a:rPr>
              <a:t>A </a:t>
            </a:r>
            <a:r>
              <a:rPr b="1" lang="en" sz="900">
                <a:latin typeface="Roboto Mono"/>
                <a:ea typeface="Roboto Mono"/>
                <a:cs typeface="Roboto Mono"/>
                <a:sym typeface="Roboto Mono"/>
              </a:rPr>
              <a:t>default Master CMK </a:t>
            </a:r>
            <a:r>
              <a:rPr lang="en" sz="900">
                <a:latin typeface="Roboto Mono"/>
                <a:ea typeface="Roboto Mono"/>
                <a:cs typeface="Roboto Mono"/>
                <a:sym typeface="Roboto Mono"/>
              </a:rPr>
              <a:t>specific to each service is created in your account as a convenience the first time you try to create and encrypted resource </a:t>
            </a:r>
            <a:endParaRPr sz="900">
              <a:latin typeface="Roboto Mono"/>
              <a:ea typeface="Roboto Mono"/>
              <a:cs typeface="Roboto Mono"/>
              <a:sym typeface="Roboto Mono"/>
            </a:endParaRPr>
          </a:p>
          <a:p>
            <a:pPr indent="-285750" lvl="0" marL="457200" rtl="0" algn="l">
              <a:lnSpc>
                <a:spcPct val="115000"/>
              </a:lnSpc>
              <a:spcBef>
                <a:spcPts val="0"/>
              </a:spcBef>
              <a:spcAft>
                <a:spcPts val="0"/>
              </a:spcAft>
              <a:buSzPts val="900"/>
              <a:buFont typeface="Roboto Mono"/>
              <a:buChar char="★"/>
            </a:pPr>
            <a:r>
              <a:rPr lang="en" sz="900">
                <a:latin typeface="Roboto Mono"/>
                <a:ea typeface="Roboto Mono"/>
                <a:cs typeface="Roboto Mono"/>
                <a:sym typeface="Roboto Mono"/>
              </a:rPr>
              <a:t>Alternatively you can create a custom master key to use in your own appl or from a aws service</a:t>
            </a:r>
            <a:endParaRPr sz="900">
              <a:latin typeface="Roboto Mono"/>
              <a:ea typeface="Roboto Mono"/>
              <a:cs typeface="Roboto Mono"/>
              <a:sym typeface="Roboto Mono"/>
            </a:endParaRPr>
          </a:p>
          <a:p>
            <a:pPr indent="-285750" lvl="0" marL="457200" rtl="0" algn="l">
              <a:lnSpc>
                <a:spcPct val="115000"/>
              </a:lnSpc>
              <a:spcBef>
                <a:spcPts val="0"/>
              </a:spcBef>
              <a:spcAft>
                <a:spcPts val="0"/>
              </a:spcAft>
              <a:buSzPts val="900"/>
              <a:buFont typeface="Roboto Mono"/>
              <a:buChar char="★"/>
            </a:pPr>
            <a:r>
              <a:t/>
            </a:r>
            <a:endParaRPr sz="900">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900">
              <a:latin typeface="Roboto Mono"/>
              <a:ea typeface="Roboto Mono"/>
              <a:cs typeface="Roboto Mono"/>
              <a:sym typeface="Roboto Mono"/>
            </a:endParaRPr>
          </a:p>
          <a:p>
            <a:pPr indent="0" lvl="0" marL="457200" rtl="0" algn="l">
              <a:lnSpc>
                <a:spcPct val="115000"/>
              </a:lnSpc>
              <a:spcBef>
                <a:spcPts val="0"/>
              </a:spcBef>
              <a:spcAft>
                <a:spcPts val="0"/>
              </a:spcAft>
              <a:buNone/>
            </a:pPr>
            <a:r>
              <a:t/>
            </a:r>
            <a:endParaRPr sz="900">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900">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900">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900">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900">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900">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900">
              <a:latin typeface="Roboto Mono"/>
              <a:ea typeface="Roboto Mono"/>
              <a:cs typeface="Roboto Mono"/>
              <a:sym typeface="Roboto Mono"/>
            </a:endParaRPr>
          </a:p>
          <a:p>
            <a:pPr indent="0" lvl="0" marL="0" rtl="0" algn="l">
              <a:lnSpc>
                <a:spcPct val="115000"/>
              </a:lnSpc>
              <a:spcBef>
                <a:spcPts val="0"/>
              </a:spcBef>
              <a:spcAft>
                <a:spcPts val="0"/>
              </a:spcAft>
              <a:buNone/>
            </a:pPr>
            <a:r>
              <a:rPr lang="en" sz="900">
                <a:solidFill>
                  <a:srgbClr val="0000FF"/>
                </a:solidFill>
                <a:latin typeface="Roboto Mono"/>
                <a:ea typeface="Roboto Mono"/>
                <a:cs typeface="Roboto Mono"/>
                <a:sym typeface="Roboto Mono"/>
              </a:rPr>
              <a:t>Data Keys:</a:t>
            </a:r>
            <a:endParaRPr sz="900">
              <a:latin typeface="Roboto Mono"/>
              <a:ea typeface="Roboto Mono"/>
              <a:cs typeface="Roboto Mono"/>
              <a:sym typeface="Roboto Mono"/>
            </a:endParaRPr>
          </a:p>
          <a:p>
            <a:pPr indent="0" lvl="0" marL="0" rtl="0" algn="l">
              <a:lnSpc>
                <a:spcPct val="115000"/>
              </a:lnSpc>
              <a:spcBef>
                <a:spcPts val="0"/>
              </a:spcBef>
              <a:spcAft>
                <a:spcPts val="0"/>
              </a:spcAft>
              <a:buNone/>
            </a:pPr>
            <a:r>
              <a:rPr lang="en" sz="900">
                <a:latin typeface="Roboto Mono"/>
                <a:ea typeface="Roboto Mono"/>
                <a:cs typeface="Roboto Mono"/>
                <a:sym typeface="Roboto Mono"/>
              </a:rPr>
              <a:t>Data keys are encryption keys that you can use to encrypt data, including large amounts of data and other data encryption keys. You can use CMKs to generate, encrypt, and decrypt data keys. However, KMS does not store, manage, or track your data keys, or perform cryptographic operations with data keys. You must use and manage data keys outside of KMS.</a:t>
            </a:r>
            <a:endParaRPr sz="900">
              <a:latin typeface="Roboto Mono"/>
              <a:ea typeface="Roboto Mono"/>
              <a:cs typeface="Roboto Mono"/>
              <a:sym typeface="Roboto Mono"/>
            </a:endParaRPr>
          </a:p>
        </p:txBody>
      </p:sp>
      <p:graphicFrame>
        <p:nvGraphicFramePr>
          <p:cNvPr id="312" name="Google Shape;312;p51"/>
          <p:cNvGraphicFramePr/>
          <p:nvPr/>
        </p:nvGraphicFramePr>
        <p:xfrm>
          <a:off x="440725" y="2689100"/>
          <a:ext cx="3000000" cy="3000000"/>
        </p:xfrm>
        <a:graphic>
          <a:graphicData uri="http://schemas.openxmlformats.org/drawingml/2006/table">
            <a:tbl>
              <a:tblPr>
                <a:noFill/>
                <a:tableStyleId>{A37E1143-10B6-45E6-8082-E1743F7A0EAC}</a:tableStyleId>
              </a:tblPr>
              <a:tblGrid>
                <a:gridCol w="3766825"/>
                <a:gridCol w="1352525"/>
                <a:gridCol w="1134150"/>
                <a:gridCol w="1214100"/>
              </a:tblGrid>
              <a:tr h="242100">
                <a:tc>
                  <a:txBody>
                    <a:bodyPr/>
                    <a:lstStyle/>
                    <a:p>
                      <a:pPr indent="0" lvl="0" marL="0" rtl="0" algn="l">
                        <a:lnSpc>
                          <a:spcPct val="100000"/>
                        </a:lnSpc>
                        <a:spcBef>
                          <a:spcPts val="0"/>
                        </a:spcBef>
                        <a:spcAft>
                          <a:spcPts val="0"/>
                        </a:spcAft>
                        <a:buNone/>
                      </a:pPr>
                      <a:r>
                        <a:rPr b="1" lang="en" sz="900">
                          <a:solidFill>
                            <a:srgbClr val="333333"/>
                          </a:solidFill>
                          <a:highlight>
                            <a:srgbClr val="FFFFFF"/>
                          </a:highlight>
                          <a:latin typeface="Roboto Mono"/>
                          <a:ea typeface="Roboto Mono"/>
                          <a:cs typeface="Roboto Mono"/>
                          <a:sym typeface="Roboto Mono"/>
                        </a:rPr>
                        <a:t>Type of CMK</a:t>
                      </a:r>
                      <a:endParaRPr b="1" sz="900">
                        <a:solidFill>
                          <a:srgbClr val="333333"/>
                        </a:solidFill>
                        <a:highlight>
                          <a:srgbClr val="FFFFFF"/>
                        </a:highlight>
                        <a:latin typeface="Roboto Mono"/>
                        <a:ea typeface="Roboto Mono"/>
                        <a:cs typeface="Roboto Mono"/>
                        <a:sym typeface="Roboto Mono"/>
                      </a:endParaRPr>
                    </a:p>
                  </a:txBody>
                  <a:tcPr marT="47625" marB="47625" marR="47625" marL="47625">
                    <a:lnR cap="flat" cmpd="sng" w="9525">
                      <a:solidFill>
                        <a:srgbClr val="CCCCCC"/>
                      </a:solidFill>
                      <a:prstDash val="solid"/>
                      <a:round/>
                      <a:headEnd len="sm" w="sm" type="none"/>
                      <a:tailEnd len="sm" w="sm" type="none"/>
                    </a:lnR>
                    <a:lnB cap="flat" cmpd="sng" w="9525">
                      <a:solidFill>
                        <a:srgbClr val="CCCCCC"/>
                      </a:solidFill>
                      <a:prstDash val="solid"/>
                      <a:round/>
                      <a:headEnd len="sm" w="sm" type="none"/>
                      <a:tailEnd len="sm" w="sm" type="none"/>
                    </a:lnB>
                    <a:solidFill>
                      <a:srgbClr val="EEEEEE"/>
                    </a:solidFill>
                  </a:tcPr>
                </a:tc>
                <a:tc>
                  <a:txBody>
                    <a:bodyPr/>
                    <a:lstStyle/>
                    <a:p>
                      <a:pPr indent="0" lvl="0" marL="0" rtl="0" algn="l">
                        <a:lnSpc>
                          <a:spcPct val="100000"/>
                        </a:lnSpc>
                        <a:spcBef>
                          <a:spcPts val="0"/>
                        </a:spcBef>
                        <a:spcAft>
                          <a:spcPts val="0"/>
                        </a:spcAft>
                        <a:buNone/>
                      </a:pPr>
                      <a:r>
                        <a:rPr b="1" lang="en" sz="900">
                          <a:solidFill>
                            <a:srgbClr val="333333"/>
                          </a:solidFill>
                          <a:highlight>
                            <a:srgbClr val="FFFFFF"/>
                          </a:highlight>
                          <a:latin typeface="Roboto Mono"/>
                          <a:ea typeface="Roboto Mono"/>
                          <a:cs typeface="Roboto Mono"/>
                          <a:sym typeface="Roboto Mono"/>
                        </a:rPr>
                        <a:t>Can view CMK metadata</a:t>
                      </a:r>
                      <a:endParaRPr b="1" sz="900">
                        <a:solidFill>
                          <a:srgbClr val="333333"/>
                        </a:solidFill>
                        <a:highlight>
                          <a:srgbClr val="FFFFFF"/>
                        </a:highlight>
                        <a:latin typeface="Roboto Mono"/>
                        <a:ea typeface="Roboto Mono"/>
                        <a:cs typeface="Roboto Mono"/>
                        <a:sym typeface="Roboto Mono"/>
                      </a:endParaRPr>
                    </a:p>
                  </a:txBody>
                  <a:tcPr marT="47625" marB="47625"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B cap="flat" cmpd="sng" w="9525">
                      <a:solidFill>
                        <a:srgbClr val="CCCCCC"/>
                      </a:solidFill>
                      <a:prstDash val="solid"/>
                      <a:round/>
                      <a:headEnd len="sm" w="sm" type="none"/>
                      <a:tailEnd len="sm" w="sm" type="none"/>
                    </a:lnB>
                    <a:solidFill>
                      <a:srgbClr val="EEEEEE"/>
                    </a:solidFill>
                  </a:tcPr>
                </a:tc>
                <a:tc>
                  <a:txBody>
                    <a:bodyPr/>
                    <a:lstStyle/>
                    <a:p>
                      <a:pPr indent="0" lvl="0" marL="0" rtl="0" algn="l">
                        <a:lnSpc>
                          <a:spcPct val="100000"/>
                        </a:lnSpc>
                        <a:spcBef>
                          <a:spcPts val="0"/>
                        </a:spcBef>
                        <a:spcAft>
                          <a:spcPts val="0"/>
                        </a:spcAft>
                        <a:buNone/>
                      </a:pPr>
                      <a:r>
                        <a:rPr b="1" lang="en" sz="900">
                          <a:solidFill>
                            <a:srgbClr val="333333"/>
                          </a:solidFill>
                          <a:highlight>
                            <a:srgbClr val="FFFFFF"/>
                          </a:highlight>
                          <a:latin typeface="Roboto Mono"/>
                          <a:ea typeface="Roboto Mono"/>
                          <a:cs typeface="Roboto Mono"/>
                          <a:sym typeface="Roboto Mono"/>
                        </a:rPr>
                        <a:t>Can manage CMK</a:t>
                      </a:r>
                      <a:endParaRPr b="1" sz="900">
                        <a:solidFill>
                          <a:srgbClr val="333333"/>
                        </a:solidFill>
                        <a:highlight>
                          <a:srgbClr val="FFFFFF"/>
                        </a:highlight>
                        <a:latin typeface="Roboto Mono"/>
                        <a:ea typeface="Roboto Mono"/>
                        <a:cs typeface="Roboto Mono"/>
                        <a:sym typeface="Roboto Mono"/>
                      </a:endParaRPr>
                    </a:p>
                  </a:txBody>
                  <a:tcPr marT="47625" marB="47625"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B cap="flat" cmpd="sng" w="9525">
                      <a:solidFill>
                        <a:srgbClr val="CCCCCC"/>
                      </a:solidFill>
                      <a:prstDash val="solid"/>
                      <a:round/>
                      <a:headEnd len="sm" w="sm" type="none"/>
                      <a:tailEnd len="sm" w="sm" type="none"/>
                    </a:lnB>
                    <a:solidFill>
                      <a:srgbClr val="EEEEEE"/>
                    </a:solidFill>
                  </a:tcPr>
                </a:tc>
                <a:tc>
                  <a:txBody>
                    <a:bodyPr/>
                    <a:lstStyle/>
                    <a:p>
                      <a:pPr indent="0" lvl="0" marL="0" rtl="0" algn="l">
                        <a:lnSpc>
                          <a:spcPct val="100000"/>
                        </a:lnSpc>
                        <a:spcBef>
                          <a:spcPts val="0"/>
                        </a:spcBef>
                        <a:spcAft>
                          <a:spcPts val="0"/>
                        </a:spcAft>
                        <a:buNone/>
                      </a:pPr>
                      <a:r>
                        <a:rPr b="1" lang="en" sz="900">
                          <a:solidFill>
                            <a:srgbClr val="333333"/>
                          </a:solidFill>
                          <a:highlight>
                            <a:srgbClr val="FFFFFF"/>
                          </a:highlight>
                          <a:latin typeface="Roboto Mono"/>
                          <a:ea typeface="Roboto Mono"/>
                          <a:cs typeface="Roboto Mono"/>
                          <a:sym typeface="Roboto Mono"/>
                        </a:rPr>
                        <a:t>Used only for my AWS account</a:t>
                      </a:r>
                      <a:endParaRPr b="1" sz="900">
                        <a:solidFill>
                          <a:srgbClr val="333333"/>
                        </a:solidFill>
                        <a:highlight>
                          <a:srgbClr val="FFFFFF"/>
                        </a:highlight>
                        <a:latin typeface="Roboto Mono"/>
                        <a:ea typeface="Roboto Mono"/>
                        <a:cs typeface="Roboto Mono"/>
                        <a:sym typeface="Roboto Mono"/>
                      </a:endParaRPr>
                    </a:p>
                  </a:txBody>
                  <a:tcPr marT="47625" marB="47625"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B cap="flat" cmpd="sng" w="9525">
                      <a:solidFill>
                        <a:srgbClr val="CCCCCC"/>
                      </a:solidFill>
                      <a:prstDash val="solid"/>
                      <a:round/>
                      <a:headEnd len="sm" w="sm" type="none"/>
                      <a:tailEnd len="sm" w="sm" type="none"/>
                    </a:lnB>
                    <a:solidFill>
                      <a:srgbClr val="EEEEEE"/>
                    </a:solidFill>
                  </a:tcPr>
                </a:tc>
              </a:tr>
              <a:tr h="242100">
                <a:tc>
                  <a:txBody>
                    <a:bodyPr/>
                    <a:lstStyle/>
                    <a:p>
                      <a:pPr indent="0" lvl="0" marL="0" rtl="0" algn="l">
                        <a:lnSpc>
                          <a:spcPct val="100000"/>
                        </a:lnSpc>
                        <a:spcBef>
                          <a:spcPts val="0"/>
                        </a:spcBef>
                        <a:spcAft>
                          <a:spcPts val="0"/>
                        </a:spcAft>
                        <a:buNone/>
                      </a:pPr>
                      <a:r>
                        <a:rPr lang="en" sz="900">
                          <a:solidFill>
                            <a:srgbClr val="E48700"/>
                          </a:solidFill>
                          <a:highlight>
                            <a:srgbClr val="FFFFFF"/>
                          </a:highlight>
                          <a:uFill>
                            <a:noFill/>
                          </a:uFill>
                          <a:latin typeface="Roboto Mono"/>
                          <a:ea typeface="Roboto Mono"/>
                          <a:cs typeface="Roboto Mono"/>
                          <a:sym typeface="Roboto Mono"/>
                          <a:hlinkClick r:id="rId3"/>
                        </a:rPr>
                        <a:t>Customer managed CMK</a:t>
                      </a:r>
                      <a:endParaRPr sz="900">
                        <a:solidFill>
                          <a:srgbClr val="E48700"/>
                        </a:solidFill>
                        <a:highlight>
                          <a:srgbClr val="FFFFFF"/>
                        </a:highlight>
                        <a:latin typeface="Roboto Mono"/>
                        <a:ea typeface="Roboto Mono"/>
                        <a:cs typeface="Roboto Mono"/>
                        <a:sym typeface="Roboto Mono"/>
                      </a:endParaRPr>
                    </a:p>
                  </a:txBody>
                  <a:tcPr marT="47625" marB="47625"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Yes</a:t>
                      </a:r>
                      <a:endParaRPr sz="900">
                        <a:solidFill>
                          <a:srgbClr val="444444"/>
                        </a:solidFill>
                        <a:highlight>
                          <a:srgbClr val="FFFFFF"/>
                        </a:highlight>
                        <a:latin typeface="Roboto Mono"/>
                        <a:ea typeface="Roboto Mono"/>
                        <a:cs typeface="Roboto Mono"/>
                        <a:sym typeface="Roboto Mono"/>
                      </a:endParaRPr>
                    </a:p>
                  </a:txBody>
                  <a:tcPr marT="47625" marB="47625"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Yes</a:t>
                      </a:r>
                      <a:endParaRPr sz="900">
                        <a:solidFill>
                          <a:srgbClr val="444444"/>
                        </a:solidFill>
                        <a:highlight>
                          <a:srgbClr val="FFFFFF"/>
                        </a:highlight>
                        <a:latin typeface="Roboto Mono"/>
                        <a:ea typeface="Roboto Mono"/>
                        <a:cs typeface="Roboto Mono"/>
                        <a:sym typeface="Roboto Mono"/>
                      </a:endParaRPr>
                    </a:p>
                  </a:txBody>
                  <a:tcPr marT="47625" marB="47625"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Yes</a:t>
                      </a:r>
                      <a:endParaRPr sz="900">
                        <a:solidFill>
                          <a:srgbClr val="444444"/>
                        </a:solidFill>
                        <a:highlight>
                          <a:srgbClr val="FFFFFF"/>
                        </a:highlight>
                        <a:latin typeface="Roboto Mono"/>
                        <a:ea typeface="Roboto Mono"/>
                        <a:cs typeface="Roboto Mono"/>
                        <a:sym typeface="Roboto Mono"/>
                      </a:endParaRPr>
                    </a:p>
                  </a:txBody>
                  <a:tcPr marT="47625" marB="47625"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42100">
                <a:tc>
                  <a:txBody>
                    <a:bodyPr/>
                    <a:lstStyle/>
                    <a:p>
                      <a:pPr indent="0" lvl="0" marL="0" rtl="0" algn="l">
                        <a:lnSpc>
                          <a:spcPct val="100000"/>
                        </a:lnSpc>
                        <a:spcBef>
                          <a:spcPts val="0"/>
                        </a:spcBef>
                        <a:spcAft>
                          <a:spcPts val="0"/>
                        </a:spcAft>
                        <a:buNone/>
                      </a:pPr>
                      <a:r>
                        <a:rPr lang="en" sz="900">
                          <a:solidFill>
                            <a:srgbClr val="E48700"/>
                          </a:solidFill>
                          <a:highlight>
                            <a:srgbClr val="FFFFFF"/>
                          </a:highlight>
                          <a:uFill>
                            <a:noFill/>
                          </a:uFill>
                          <a:latin typeface="Roboto Mono"/>
                          <a:ea typeface="Roboto Mono"/>
                          <a:cs typeface="Roboto Mono"/>
                          <a:sym typeface="Roboto Mono"/>
                          <a:hlinkClick r:id="rId4"/>
                        </a:rPr>
                        <a:t>AWS managed CMK</a:t>
                      </a:r>
                      <a:r>
                        <a:rPr lang="en" sz="900">
                          <a:solidFill>
                            <a:srgbClr val="E48700"/>
                          </a:solidFill>
                          <a:highlight>
                            <a:srgbClr val="FFFFFF"/>
                          </a:highlight>
                          <a:latin typeface="Roboto Mono"/>
                          <a:ea typeface="Roboto Mono"/>
                          <a:cs typeface="Roboto Mono"/>
                          <a:sym typeface="Roboto Mono"/>
                        </a:rPr>
                        <a:t> </a:t>
                      </a:r>
                      <a:endParaRPr sz="900">
                        <a:solidFill>
                          <a:srgbClr val="E48700"/>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rPr b="1" lang="en" sz="900">
                          <a:solidFill>
                            <a:srgbClr val="0000FF"/>
                          </a:solidFill>
                          <a:highlight>
                            <a:srgbClr val="FFFFFF"/>
                          </a:highlight>
                          <a:latin typeface="Roboto Mono"/>
                          <a:ea typeface="Roboto Mono"/>
                          <a:cs typeface="Roboto Mono"/>
                          <a:sym typeface="Roboto Mono"/>
                        </a:rPr>
                        <a:t>(used by AWS services automatically such as S3, EBS etc. identifiable by aws/s3, aws/redshift etc)</a:t>
                      </a:r>
                      <a:endParaRPr b="1" sz="900">
                        <a:solidFill>
                          <a:srgbClr val="0000FF"/>
                        </a:solidFill>
                        <a:highlight>
                          <a:srgbClr val="FFFFFF"/>
                        </a:highlight>
                        <a:latin typeface="Roboto Mono"/>
                        <a:ea typeface="Roboto Mono"/>
                        <a:cs typeface="Roboto Mono"/>
                        <a:sym typeface="Roboto Mono"/>
                      </a:endParaRPr>
                    </a:p>
                  </a:txBody>
                  <a:tcPr marT="47625" marB="47625"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Yes</a:t>
                      </a:r>
                      <a:endParaRPr sz="900">
                        <a:solidFill>
                          <a:srgbClr val="444444"/>
                        </a:solidFill>
                        <a:highlight>
                          <a:srgbClr val="FFFFFF"/>
                        </a:highlight>
                        <a:latin typeface="Roboto Mono"/>
                        <a:ea typeface="Roboto Mono"/>
                        <a:cs typeface="Roboto Mono"/>
                        <a:sym typeface="Roboto Mono"/>
                      </a:endParaRPr>
                    </a:p>
                  </a:txBody>
                  <a:tcPr marT="47625" marB="47625"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No</a:t>
                      </a:r>
                      <a:endParaRPr sz="900">
                        <a:solidFill>
                          <a:srgbClr val="444444"/>
                        </a:solidFill>
                        <a:highlight>
                          <a:srgbClr val="FFFFFF"/>
                        </a:highlight>
                        <a:latin typeface="Roboto Mono"/>
                        <a:ea typeface="Roboto Mono"/>
                        <a:cs typeface="Roboto Mono"/>
                        <a:sym typeface="Roboto Mono"/>
                      </a:endParaRPr>
                    </a:p>
                  </a:txBody>
                  <a:tcPr marT="47625" marB="47625"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Yes</a:t>
                      </a:r>
                      <a:endParaRPr sz="900">
                        <a:solidFill>
                          <a:srgbClr val="444444"/>
                        </a:solidFill>
                        <a:highlight>
                          <a:srgbClr val="FFFFFF"/>
                        </a:highlight>
                        <a:latin typeface="Roboto Mono"/>
                        <a:ea typeface="Roboto Mono"/>
                        <a:cs typeface="Roboto Mono"/>
                        <a:sym typeface="Roboto Mono"/>
                      </a:endParaRPr>
                    </a:p>
                  </a:txBody>
                  <a:tcPr marT="47625" marB="47625"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42100">
                <a:tc>
                  <a:txBody>
                    <a:bodyPr/>
                    <a:lstStyle/>
                    <a:p>
                      <a:pPr indent="0" lvl="0" marL="0" rtl="0" algn="l">
                        <a:lnSpc>
                          <a:spcPct val="100000"/>
                        </a:lnSpc>
                        <a:spcBef>
                          <a:spcPts val="0"/>
                        </a:spcBef>
                        <a:spcAft>
                          <a:spcPts val="0"/>
                        </a:spcAft>
                        <a:buNone/>
                      </a:pPr>
                      <a:r>
                        <a:rPr lang="en" sz="900">
                          <a:solidFill>
                            <a:srgbClr val="E48700"/>
                          </a:solidFill>
                          <a:highlight>
                            <a:srgbClr val="FFFFFF"/>
                          </a:highlight>
                          <a:uFill>
                            <a:noFill/>
                          </a:uFill>
                          <a:latin typeface="Roboto Mono"/>
                          <a:ea typeface="Roboto Mono"/>
                          <a:cs typeface="Roboto Mono"/>
                          <a:sym typeface="Roboto Mono"/>
                          <a:hlinkClick r:id="rId5"/>
                        </a:rPr>
                        <a:t>AWS owned CMK</a:t>
                      </a:r>
                      <a:endParaRPr sz="900">
                        <a:solidFill>
                          <a:srgbClr val="E48700"/>
                        </a:solidFill>
                        <a:highlight>
                          <a:srgbClr val="FFFFFF"/>
                        </a:highlight>
                        <a:latin typeface="Roboto Mono"/>
                        <a:ea typeface="Roboto Mono"/>
                        <a:cs typeface="Roboto Mono"/>
                        <a:sym typeface="Roboto Mono"/>
                      </a:endParaRPr>
                    </a:p>
                  </a:txBody>
                  <a:tcPr marT="47625" marB="47625"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No</a:t>
                      </a:r>
                      <a:endParaRPr sz="900">
                        <a:solidFill>
                          <a:srgbClr val="444444"/>
                        </a:solidFill>
                        <a:highlight>
                          <a:srgbClr val="FFFFFF"/>
                        </a:highlight>
                        <a:latin typeface="Roboto Mono"/>
                        <a:ea typeface="Roboto Mono"/>
                        <a:cs typeface="Roboto Mono"/>
                        <a:sym typeface="Roboto Mono"/>
                      </a:endParaRPr>
                    </a:p>
                  </a:txBody>
                  <a:tcPr marT="47625" marB="47625"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No</a:t>
                      </a:r>
                      <a:endParaRPr sz="900">
                        <a:solidFill>
                          <a:srgbClr val="444444"/>
                        </a:solidFill>
                        <a:highlight>
                          <a:srgbClr val="FFFFFF"/>
                        </a:highlight>
                        <a:latin typeface="Roboto Mono"/>
                        <a:ea typeface="Roboto Mono"/>
                        <a:cs typeface="Roboto Mono"/>
                        <a:sym typeface="Roboto Mono"/>
                      </a:endParaRPr>
                    </a:p>
                  </a:txBody>
                  <a:tcPr marT="47625" marB="47625"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No</a:t>
                      </a:r>
                      <a:endParaRPr sz="900">
                        <a:solidFill>
                          <a:srgbClr val="444444"/>
                        </a:solidFill>
                        <a:highlight>
                          <a:srgbClr val="FFFFFF"/>
                        </a:highlight>
                        <a:latin typeface="Roboto Mono"/>
                        <a:ea typeface="Roboto Mono"/>
                        <a:cs typeface="Roboto Mono"/>
                        <a:sym typeface="Roboto Mono"/>
                      </a:endParaRPr>
                    </a:p>
                  </a:txBody>
                  <a:tcPr marT="47625" marB="47625"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52"/>
          <p:cNvSpPr txBox="1"/>
          <p:nvPr>
            <p:ph type="title"/>
          </p:nvPr>
        </p:nvSpPr>
        <p:spPr>
          <a:xfrm>
            <a:off x="311700" y="642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0066"/>
                </a:solidFill>
              </a:rPr>
              <a:t>Kms - Using Data Key</a:t>
            </a:r>
            <a:endParaRPr sz="3000">
              <a:solidFill>
                <a:srgbClr val="FF0066"/>
              </a:solidFill>
            </a:endParaRPr>
          </a:p>
        </p:txBody>
      </p:sp>
      <p:pic>
        <p:nvPicPr>
          <p:cNvPr id="318" name="Google Shape;318;p52"/>
          <p:cNvPicPr preferRelativeResize="0"/>
          <p:nvPr/>
        </p:nvPicPr>
        <p:blipFill>
          <a:blip r:embed="rId3">
            <a:alphaModFix/>
          </a:blip>
          <a:stretch>
            <a:fillRect/>
          </a:stretch>
        </p:blipFill>
        <p:spPr>
          <a:xfrm>
            <a:off x="152400" y="636650"/>
            <a:ext cx="4605350" cy="2245174"/>
          </a:xfrm>
          <a:prstGeom prst="rect">
            <a:avLst/>
          </a:prstGeom>
          <a:noFill/>
          <a:ln>
            <a:noFill/>
          </a:ln>
        </p:spPr>
      </p:pic>
      <p:pic>
        <p:nvPicPr>
          <p:cNvPr id="319" name="Google Shape;319;p52"/>
          <p:cNvPicPr preferRelativeResize="0"/>
          <p:nvPr/>
        </p:nvPicPr>
        <p:blipFill>
          <a:blip r:embed="rId4">
            <a:alphaModFix/>
          </a:blip>
          <a:stretch>
            <a:fillRect/>
          </a:stretch>
        </p:blipFill>
        <p:spPr>
          <a:xfrm>
            <a:off x="4757750" y="2571750"/>
            <a:ext cx="4415601" cy="22451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53"/>
          <p:cNvSpPr txBox="1"/>
          <p:nvPr>
            <p:ph type="title"/>
          </p:nvPr>
        </p:nvSpPr>
        <p:spPr>
          <a:xfrm>
            <a:off x="311700" y="64250"/>
            <a:ext cx="8520600" cy="801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3000">
                <a:solidFill>
                  <a:srgbClr val="FF0066"/>
                </a:solidFill>
              </a:rPr>
              <a:t>How EBS Uses KMS</a:t>
            </a:r>
            <a:endParaRPr sz="3000">
              <a:solidFill>
                <a:srgbClr val="FF0066"/>
              </a:solidFill>
            </a:endParaRPr>
          </a:p>
          <a:p>
            <a:pPr indent="0" lvl="0" marL="0" rtl="0" algn="l">
              <a:spcBef>
                <a:spcPts val="0"/>
              </a:spcBef>
              <a:spcAft>
                <a:spcPts val="0"/>
              </a:spcAft>
              <a:buNone/>
            </a:pPr>
            <a:r>
              <a:t/>
            </a:r>
            <a:endParaRPr/>
          </a:p>
        </p:txBody>
      </p:sp>
      <p:sp>
        <p:nvSpPr>
          <p:cNvPr id="325" name="Google Shape;325;p53"/>
          <p:cNvSpPr txBox="1"/>
          <p:nvPr>
            <p:ph idx="1" type="body"/>
          </p:nvPr>
        </p:nvSpPr>
        <p:spPr>
          <a:xfrm>
            <a:off x="311700" y="542875"/>
            <a:ext cx="8520600" cy="1823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900">
                <a:solidFill>
                  <a:srgbClr val="0000FF"/>
                </a:solidFill>
                <a:latin typeface="Roboto Mono"/>
                <a:ea typeface="Roboto Mono"/>
                <a:cs typeface="Roboto Mono"/>
                <a:sym typeface="Roboto Mono"/>
              </a:rPr>
              <a:t>EBS encryption</a:t>
            </a:r>
            <a:endParaRPr b="1" sz="900">
              <a:solidFill>
                <a:srgbClr val="0000FF"/>
              </a:solidFill>
              <a:latin typeface="Roboto Mono"/>
              <a:ea typeface="Roboto Mono"/>
              <a:cs typeface="Roboto Mono"/>
              <a:sym typeface="Roboto Mono"/>
            </a:endParaRPr>
          </a:p>
          <a:p>
            <a:pPr indent="-102870" lvl="0" marL="274320" rtl="0" algn="l">
              <a:lnSpc>
                <a:spcPct val="100000"/>
              </a:lnSpc>
              <a:spcBef>
                <a:spcPts val="0"/>
              </a:spcBef>
              <a:spcAft>
                <a:spcPts val="0"/>
              </a:spcAft>
              <a:buSzPts val="900"/>
              <a:buFont typeface="Roboto Mono"/>
              <a:buChar char="★"/>
            </a:pPr>
            <a:r>
              <a:rPr lang="en" sz="900">
                <a:latin typeface="Roboto Mono"/>
                <a:ea typeface="Roboto Mono"/>
                <a:cs typeface="Roboto Mono"/>
                <a:sym typeface="Roboto Mono"/>
              </a:rPr>
              <a:t>When you attach an encrypted EBS volume to a supported EC2 instance type, data stored at rest on the volume, disk I/O, and snapshots created from the volume are all encrypted. </a:t>
            </a:r>
            <a:endParaRPr sz="900">
              <a:latin typeface="Roboto Mono"/>
              <a:ea typeface="Roboto Mono"/>
              <a:cs typeface="Roboto Mono"/>
              <a:sym typeface="Roboto Mono"/>
            </a:endParaRPr>
          </a:p>
          <a:p>
            <a:pPr indent="-102870" lvl="0" marL="274320" rtl="0" algn="l">
              <a:lnSpc>
                <a:spcPct val="100000"/>
              </a:lnSpc>
              <a:spcBef>
                <a:spcPts val="0"/>
              </a:spcBef>
              <a:spcAft>
                <a:spcPts val="0"/>
              </a:spcAft>
              <a:buSzPts val="900"/>
              <a:buFont typeface="Roboto Mono"/>
              <a:buChar char="★"/>
            </a:pPr>
            <a:r>
              <a:rPr lang="en" sz="900">
                <a:latin typeface="Roboto Mono"/>
                <a:ea typeface="Roboto Mono"/>
                <a:cs typeface="Roboto Mono"/>
                <a:sym typeface="Roboto Mono"/>
              </a:rPr>
              <a:t>The encryption occurs on the servers that host Amazon EC2 instances. </a:t>
            </a:r>
            <a:endParaRPr sz="900">
              <a:latin typeface="Roboto Mono"/>
              <a:ea typeface="Roboto Mono"/>
              <a:cs typeface="Roboto Mono"/>
              <a:sym typeface="Roboto Mono"/>
            </a:endParaRPr>
          </a:p>
          <a:p>
            <a:pPr indent="-102870" lvl="0" marL="274320" rtl="0" algn="l">
              <a:lnSpc>
                <a:spcPct val="100000"/>
              </a:lnSpc>
              <a:spcBef>
                <a:spcPts val="0"/>
              </a:spcBef>
              <a:spcAft>
                <a:spcPts val="0"/>
              </a:spcAft>
              <a:buSzPts val="900"/>
              <a:buFont typeface="Roboto Mono"/>
              <a:buChar char="★"/>
            </a:pPr>
            <a:r>
              <a:rPr lang="en" sz="900">
                <a:latin typeface="Roboto Mono"/>
                <a:ea typeface="Roboto Mono"/>
                <a:cs typeface="Roboto Mono"/>
                <a:sym typeface="Roboto Mono"/>
              </a:rPr>
              <a:t>This feature is supported on all Amazon EBS volume types. </a:t>
            </a:r>
            <a:endParaRPr sz="900">
              <a:latin typeface="Roboto Mono"/>
              <a:ea typeface="Roboto Mono"/>
              <a:cs typeface="Roboto Mono"/>
              <a:sym typeface="Roboto Mono"/>
            </a:endParaRPr>
          </a:p>
          <a:p>
            <a:pPr indent="-102870" lvl="0" marL="274320" rtl="0" algn="l">
              <a:lnSpc>
                <a:spcPct val="100000"/>
              </a:lnSpc>
              <a:spcBef>
                <a:spcPts val="0"/>
              </a:spcBef>
              <a:spcAft>
                <a:spcPts val="0"/>
              </a:spcAft>
              <a:buSzPts val="900"/>
              <a:buFont typeface="Roboto Mono"/>
              <a:buChar char="★"/>
            </a:pPr>
            <a:r>
              <a:rPr lang="en" sz="900">
                <a:latin typeface="Roboto Mono"/>
                <a:ea typeface="Roboto Mono"/>
                <a:cs typeface="Roboto Mono"/>
                <a:sym typeface="Roboto Mono"/>
              </a:rPr>
              <a:t>You access encrypted volumes the same way you access other volumes; encryption and decryption are handled transparently and they require no additional action from you, your EC2 instance, or your application.</a:t>
            </a:r>
            <a:endParaRPr sz="900">
              <a:latin typeface="Roboto Mono"/>
              <a:ea typeface="Roboto Mono"/>
              <a:cs typeface="Roboto Mono"/>
              <a:sym typeface="Roboto Mono"/>
            </a:endParaRPr>
          </a:p>
          <a:p>
            <a:pPr indent="-102870" lvl="0" marL="274320" rtl="0" algn="l">
              <a:lnSpc>
                <a:spcPct val="100000"/>
              </a:lnSpc>
              <a:spcBef>
                <a:spcPts val="0"/>
              </a:spcBef>
              <a:spcAft>
                <a:spcPts val="0"/>
              </a:spcAft>
              <a:buSzPts val="900"/>
              <a:buFont typeface="Roboto Mono"/>
              <a:buChar char="★"/>
            </a:pPr>
            <a:r>
              <a:rPr lang="en" sz="900">
                <a:latin typeface="Roboto Mono"/>
                <a:ea typeface="Roboto Mono"/>
                <a:cs typeface="Roboto Mono"/>
                <a:sym typeface="Roboto Mono"/>
              </a:rPr>
              <a:t>Snapshots of encrypted volumes are automatically encrypted, and volumes that are created from encrypted snapshots are also automatically encrypted. </a:t>
            </a:r>
            <a:endParaRPr sz="900">
              <a:latin typeface="Roboto Mono"/>
              <a:ea typeface="Roboto Mono"/>
              <a:cs typeface="Roboto Mono"/>
              <a:sym typeface="Roboto Mono"/>
            </a:endParaRPr>
          </a:p>
          <a:p>
            <a:pPr indent="-102870" lvl="0" marL="274320" rtl="0" algn="l">
              <a:lnSpc>
                <a:spcPct val="100000"/>
              </a:lnSpc>
              <a:spcBef>
                <a:spcPts val="0"/>
              </a:spcBef>
              <a:spcAft>
                <a:spcPts val="0"/>
              </a:spcAft>
              <a:buSzPts val="900"/>
              <a:buFont typeface="Roboto Mono"/>
              <a:buChar char="★"/>
            </a:pPr>
            <a:r>
              <a:rPr lang="en" sz="900">
                <a:latin typeface="Roboto Mono"/>
                <a:ea typeface="Roboto Mono"/>
                <a:cs typeface="Roboto Mono"/>
                <a:sym typeface="Roboto Mono"/>
              </a:rPr>
              <a:t>The encryption status of an EBS volume is determined when you create the volume. You cannot change the encryption status of an existing volume. However, you can migrate data between encrypted and unencrypted volumes and apply a new encryption status while copying a snapshot. </a:t>
            </a:r>
            <a:endParaRPr sz="900">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900">
              <a:latin typeface="Roboto Mono"/>
              <a:ea typeface="Roboto Mono"/>
              <a:cs typeface="Roboto Mono"/>
              <a:sym typeface="Roboto Mono"/>
            </a:endParaRPr>
          </a:p>
          <a:p>
            <a:pPr indent="0" lvl="0" marL="0" rtl="0" algn="l">
              <a:lnSpc>
                <a:spcPct val="100000"/>
              </a:lnSpc>
              <a:spcBef>
                <a:spcPts val="0"/>
              </a:spcBef>
              <a:spcAft>
                <a:spcPts val="0"/>
              </a:spcAft>
              <a:buNone/>
            </a:pPr>
            <a:r>
              <a:rPr b="1" lang="en" sz="900">
                <a:solidFill>
                  <a:srgbClr val="0000FF"/>
                </a:solidFill>
                <a:latin typeface="Roboto Mono"/>
                <a:ea typeface="Roboto Mono"/>
                <a:cs typeface="Roboto Mono"/>
                <a:sym typeface="Roboto Mono"/>
              </a:rPr>
              <a:t>Using CMKs and Data Keys:</a:t>
            </a:r>
            <a:endParaRPr b="1" sz="900">
              <a:solidFill>
                <a:srgbClr val="0000F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900">
                <a:latin typeface="Roboto Mono"/>
                <a:ea typeface="Roboto Mono"/>
                <a:cs typeface="Roboto Mono"/>
                <a:sym typeface="Roboto Mono"/>
              </a:rPr>
              <a:t>When you create an encrypted EBS volume, you specify an KMS customer master key (CMK). By default, EBS uses the AWS managed CMK for Amazon EBS in your account. However, you can specify a customer managed CMK. EBS uses the CMK that you specify to generate a unique data key for each volume. It stores an encrypted copy of the data key with the volume. Then, when you attach the volume to an Amazon EC2 instance, EBS uses the data key to encrypt all disk I/O to the volume.</a:t>
            </a:r>
            <a:endParaRPr sz="900">
              <a:latin typeface="Roboto Mono"/>
              <a:ea typeface="Roboto Mono"/>
              <a:cs typeface="Roboto Mono"/>
              <a:sym typeface="Roboto Mono"/>
            </a:endParaRPr>
          </a:p>
        </p:txBody>
      </p:sp>
      <p:pic>
        <p:nvPicPr>
          <p:cNvPr id="326" name="Google Shape;326;p53"/>
          <p:cNvPicPr preferRelativeResize="0"/>
          <p:nvPr/>
        </p:nvPicPr>
        <p:blipFill>
          <a:blip r:embed="rId3">
            <a:alphaModFix/>
          </a:blip>
          <a:stretch>
            <a:fillRect/>
          </a:stretch>
        </p:blipFill>
        <p:spPr>
          <a:xfrm>
            <a:off x="457200" y="3128575"/>
            <a:ext cx="4265501" cy="1987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7"/>
          <p:cNvSpPr txBox="1"/>
          <p:nvPr>
            <p:ph type="title"/>
          </p:nvPr>
        </p:nvSpPr>
        <p:spPr>
          <a:xfrm>
            <a:off x="311700" y="642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0066"/>
                </a:solidFill>
              </a:rPr>
              <a:t>AWS Best Practices for DDoS Resiliency - Mitigation</a:t>
            </a:r>
            <a:endParaRPr sz="3000">
              <a:solidFill>
                <a:srgbClr val="FF0066"/>
              </a:solidFill>
            </a:endParaRPr>
          </a:p>
          <a:p>
            <a:pPr indent="0" lvl="0" marL="0" rtl="0" algn="l">
              <a:spcBef>
                <a:spcPts val="0"/>
              </a:spcBef>
              <a:spcAft>
                <a:spcPts val="0"/>
              </a:spcAft>
              <a:buNone/>
            </a:pPr>
            <a:r>
              <a:rPr b="0" lang="en" sz="1100" u="sng">
                <a:solidFill>
                  <a:schemeClr val="hlink"/>
                </a:solidFill>
                <a:latin typeface="Roboto Mono"/>
                <a:ea typeface="Roboto Mono"/>
                <a:cs typeface="Roboto Mono"/>
                <a:sym typeface="Roboto Mono"/>
                <a:hlinkClick r:id="rId3"/>
              </a:rPr>
              <a:t>https://d1.awsstatic.com/whitepapers/Security/DDoS_White_Paper.pdf</a:t>
            </a:r>
            <a:endParaRPr sz="3000">
              <a:solidFill>
                <a:srgbClr val="FF0066"/>
              </a:solidFill>
              <a:latin typeface="Roboto Mono"/>
              <a:ea typeface="Roboto Mono"/>
              <a:cs typeface="Roboto Mono"/>
              <a:sym typeface="Roboto Mono"/>
            </a:endParaRPr>
          </a:p>
        </p:txBody>
      </p:sp>
      <p:sp>
        <p:nvSpPr>
          <p:cNvPr id="128" name="Google Shape;128;p27"/>
          <p:cNvSpPr txBox="1"/>
          <p:nvPr/>
        </p:nvSpPr>
        <p:spPr>
          <a:xfrm>
            <a:off x="119950" y="998950"/>
            <a:ext cx="3935100" cy="20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0000FF"/>
                </a:solidFill>
                <a:latin typeface="Roboto Mono"/>
                <a:ea typeface="Roboto Mono"/>
                <a:cs typeface="Roboto Mono"/>
                <a:sym typeface="Roboto Mono"/>
              </a:rPr>
              <a:t>AWS Shield Standard</a:t>
            </a:r>
            <a:r>
              <a:rPr b="1" lang="en" sz="1000">
                <a:latin typeface="Roboto Mono"/>
                <a:ea typeface="Roboto Mono"/>
                <a:cs typeface="Roboto Mono"/>
                <a:sym typeface="Roboto Mono"/>
              </a:rPr>
              <a:t> </a:t>
            </a:r>
            <a:r>
              <a:rPr lang="en" sz="1000">
                <a:latin typeface="Roboto Mono"/>
                <a:ea typeface="Roboto Mono"/>
                <a:cs typeface="Roboto Mono"/>
                <a:sym typeface="Roboto Mono"/>
              </a:rPr>
              <a:t>→ Available for all AWS services in all regions at no additional charge, ONLY PROTECTS AGAINST Layer 3 (Network) &amp; 4 (Transport) attacks. DDoS attacks are detected by a system that automatically baselines traffic, identifies anomalies, and, as necessary, creates mitigations.</a:t>
            </a:r>
            <a:endParaRPr sz="1000">
              <a:latin typeface="Roboto Mono"/>
              <a:ea typeface="Roboto Mono"/>
              <a:cs typeface="Roboto Mono"/>
              <a:sym typeface="Roboto Mono"/>
            </a:endParaRPr>
          </a:p>
          <a:p>
            <a:pPr indent="0" lvl="0" marL="0" rtl="0" algn="l">
              <a:spcBef>
                <a:spcPts val="0"/>
              </a:spcBef>
              <a:spcAft>
                <a:spcPts val="0"/>
              </a:spcAft>
              <a:buNone/>
            </a:pPr>
            <a:r>
              <a:t/>
            </a:r>
            <a:endParaRPr sz="1000">
              <a:latin typeface="Roboto Mono"/>
              <a:ea typeface="Roboto Mono"/>
              <a:cs typeface="Roboto Mono"/>
              <a:sym typeface="Roboto Mono"/>
            </a:endParaRPr>
          </a:p>
          <a:p>
            <a:pPr indent="0" lvl="0" marL="0" rtl="0" algn="l">
              <a:spcBef>
                <a:spcPts val="0"/>
              </a:spcBef>
              <a:spcAft>
                <a:spcPts val="0"/>
              </a:spcAft>
              <a:buNone/>
            </a:pPr>
            <a:r>
              <a:rPr lang="en" sz="1000">
                <a:latin typeface="Roboto Mono"/>
                <a:ea typeface="Roboto Mono"/>
                <a:cs typeface="Roboto Mono"/>
                <a:sym typeface="Roboto Mono"/>
              </a:rPr>
              <a:t>Use edge service like </a:t>
            </a:r>
            <a:r>
              <a:rPr b="1" lang="en" sz="1000">
                <a:solidFill>
                  <a:srgbClr val="0000FF"/>
                </a:solidFill>
                <a:latin typeface="Roboto Mono"/>
                <a:ea typeface="Roboto Mono"/>
                <a:cs typeface="Roboto Mono"/>
                <a:sym typeface="Roboto Mono"/>
              </a:rPr>
              <a:t>CloudFront</a:t>
            </a:r>
            <a:r>
              <a:rPr lang="en" sz="1000">
                <a:latin typeface="Roboto Mono"/>
                <a:ea typeface="Roboto Mono"/>
                <a:cs typeface="Roboto Mono"/>
                <a:sym typeface="Roboto Mono"/>
              </a:rPr>
              <a:t> &amp; </a:t>
            </a:r>
            <a:r>
              <a:rPr b="1" lang="en" sz="1000">
                <a:solidFill>
                  <a:srgbClr val="0000FF"/>
                </a:solidFill>
                <a:latin typeface="Roboto Mono"/>
                <a:ea typeface="Roboto Mono"/>
                <a:cs typeface="Roboto Mono"/>
                <a:sym typeface="Roboto Mono"/>
              </a:rPr>
              <a:t>Route53</a:t>
            </a:r>
            <a:r>
              <a:rPr lang="en" sz="1000">
                <a:latin typeface="Roboto Mono"/>
                <a:ea typeface="Roboto Mono"/>
                <a:cs typeface="Roboto Mono"/>
                <a:sym typeface="Roboto Mono"/>
              </a:rPr>
              <a:t> for:</a:t>
            </a:r>
            <a:endParaRPr sz="1000">
              <a:latin typeface="Roboto Mono"/>
              <a:ea typeface="Roboto Mono"/>
              <a:cs typeface="Roboto Mono"/>
              <a:sym typeface="Roboto Mono"/>
            </a:endParaRPr>
          </a:p>
          <a:p>
            <a:pPr indent="-109220" lvl="0" marL="274320" rtl="0" algn="l">
              <a:spcBef>
                <a:spcPts val="0"/>
              </a:spcBef>
              <a:spcAft>
                <a:spcPts val="0"/>
              </a:spcAft>
              <a:buSzPts val="1000"/>
              <a:buFont typeface="Roboto Mono"/>
              <a:buAutoNum type="arabicPeriod"/>
            </a:pPr>
            <a:r>
              <a:rPr lang="en" sz="1000">
                <a:latin typeface="Roboto Mono"/>
                <a:ea typeface="Roboto Mono"/>
                <a:cs typeface="Roboto Mono"/>
                <a:sym typeface="Roboto Mono"/>
              </a:rPr>
              <a:t>AWS Shield DDoS mitigation systems that are integrated with AWS edge services, reducing time-to-mitigate from minutes to sub-second. </a:t>
            </a:r>
            <a:endParaRPr sz="1000">
              <a:latin typeface="Roboto Mono"/>
              <a:ea typeface="Roboto Mono"/>
              <a:cs typeface="Roboto Mono"/>
              <a:sym typeface="Roboto Mono"/>
            </a:endParaRPr>
          </a:p>
          <a:p>
            <a:pPr indent="-109220" lvl="0" marL="274320" rtl="0" algn="l">
              <a:spcBef>
                <a:spcPts val="0"/>
              </a:spcBef>
              <a:spcAft>
                <a:spcPts val="0"/>
              </a:spcAft>
              <a:buSzPts val="1000"/>
              <a:buFont typeface="Roboto Mono"/>
              <a:buAutoNum type="arabicPeriod"/>
            </a:pPr>
            <a:r>
              <a:rPr lang="en" sz="1000">
                <a:latin typeface="Roboto Mono"/>
                <a:ea typeface="Roboto Mono"/>
                <a:cs typeface="Roboto Mono"/>
                <a:sym typeface="Roboto Mono"/>
              </a:rPr>
              <a:t>Stateless SYN Flood mitigation techniques that proxy and verify incoming connections before passing them to the protected service. </a:t>
            </a:r>
            <a:endParaRPr sz="1000">
              <a:latin typeface="Roboto Mono"/>
              <a:ea typeface="Roboto Mono"/>
              <a:cs typeface="Roboto Mono"/>
              <a:sym typeface="Roboto Mono"/>
            </a:endParaRPr>
          </a:p>
          <a:p>
            <a:pPr indent="-109220" lvl="0" marL="274320" rtl="0" algn="l">
              <a:spcBef>
                <a:spcPts val="0"/>
              </a:spcBef>
              <a:spcAft>
                <a:spcPts val="0"/>
              </a:spcAft>
              <a:buSzPts val="1000"/>
              <a:buFont typeface="Roboto Mono"/>
              <a:buAutoNum type="arabicPeriod"/>
            </a:pPr>
            <a:r>
              <a:rPr lang="en" sz="1000">
                <a:latin typeface="Roboto Mono"/>
                <a:ea typeface="Roboto Mono"/>
                <a:cs typeface="Roboto Mono"/>
                <a:sym typeface="Roboto Mono"/>
              </a:rPr>
              <a:t>Automatic traffic engineering systems that can disperse or isolate the impact of large volumetric DDoS attacks. </a:t>
            </a:r>
            <a:endParaRPr sz="1000">
              <a:latin typeface="Roboto Mono"/>
              <a:ea typeface="Roboto Mono"/>
              <a:cs typeface="Roboto Mono"/>
              <a:sym typeface="Roboto Mono"/>
            </a:endParaRPr>
          </a:p>
          <a:p>
            <a:pPr indent="-109220" lvl="0" marL="274320" rtl="0" algn="l">
              <a:spcBef>
                <a:spcPts val="0"/>
              </a:spcBef>
              <a:spcAft>
                <a:spcPts val="0"/>
              </a:spcAft>
              <a:buSzPts val="1000"/>
              <a:buFont typeface="Roboto Mono"/>
              <a:buAutoNum type="arabicPeriod"/>
            </a:pPr>
            <a:r>
              <a:rPr lang="en" sz="1000">
                <a:latin typeface="Roboto Mono"/>
                <a:ea typeface="Roboto Mono"/>
                <a:cs typeface="Roboto Mono"/>
                <a:sym typeface="Roboto Mono"/>
              </a:rPr>
              <a:t>Application layer defense when combined with </a:t>
            </a:r>
            <a:r>
              <a:rPr b="1" lang="en" sz="1000">
                <a:solidFill>
                  <a:srgbClr val="FF0000"/>
                </a:solidFill>
                <a:latin typeface="Roboto Mono"/>
                <a:ea typeface="Roboto Mono"/>
                <a:cs typeface="Roboto Mono"/>
                <a:sym typeface="Roboto Mono"/>
              </a:rPr>
              <a:t>AWS WAF</a:t>
            </a:r>
            <a:r>
              <a:rPr lang="en" sz="1000">
                <a:latin typeface="Roboto Mono"/>
                <a:ea typeface="Roboto Mono"/>
                <a:cs typeface="Roboto Mono"/>
                <a:sym typeface="Roboto Mono"/>
              </a:rPr>
              <a:t> that does not require changing your current application architecture (for example, in an AWS Region or on-premises datacenter). </a:t>
            </a:r>
            <a:endParaRPr sz="1000">
              <a:latin typeface="Roboto Mono"/>
              <a:ea typeface="Roboto Mono"/>
              <a:cs typeface="Roboto Mono"/>
              <a:sym typeface="Roboto Mono"/>
            </a:endParaRPr>
          </a:p>
        </p:txBody>
      </p:sp>
      <p:pic>
        <p:nvPicPr>
          <p:cNvPr id="129" name="Google Shape;129;p27"/>
          <p:cNvPicPr preferRelativeResize="0"/>
          <p:nvPr/>
        </p:nvPicPr>
        <p:blipFill>
          <a:blip r:embed="rId4">
            <a:alphaModFix/>
          </a:blip>
          <a:stretch>
            <a:fillRect/>
          </a:stretch>
        </p:blipFill>
        <p:spPr>
          <a:xfrm>
            <a:off x="5996450" y="0"/>
            <a:ext cx="3147549" cy="1670850"/>
          </a:xfrm>
          <a:prstGeom prst="rect">
            <a:avLst/>
          </a:prstGeom>
          <a:noFill/>
          <a:ln>
            <a:noFill/>
          </a:ln>
        </p:spPr>
      </p:pic>
      <p:pic>
        <p:nvPicPr>
          <p:cNvPr id="130" name="Google Shape;130;p27"/>
          <p:cNvPicPr preferRelativeResize="0"/>
          <p:nvPr/>
        </p:nvPicPr>
        <p:blipFill>
          <a:blip r:embed="rId5">
            <a:alphaModFix/>
          </a:blip>
          <a:stretch>
            <a:fillRect/>
          </a:stretch>
        </p:blipFill>
        <p:spPr>
          <a:xfrm>
            <a:off x="4161025" y="1693375"/>
            <a:ext cx="3789825" cy="3426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2CC"/>
        </a:solidFill>
      </p:bgPr>
    </p:bg>
    <p:spTree>
      <p:nvGrpSpPr>
        <p:cNvPr id="330" name="Shape 330"/>
        <p:cNvGrpSpPr/>
        <p:nvPr/>
      </p:nvGrpSpPr>
      <p:grpSpPr>
        <a:xfrm>
          <a:off x="0" y="0"/>
          <a:ext cx="0" cy="0"/>
          <a:chOff x="0" y="0"/>
          <a:chExt cx="0" cy="0"/>
        </a:xfrm>
      </p:grpSpPr>
      <p:sp>
        <p:nvSpPr>
          <p:cNvPr id="331" name="Google Shape;331;p54"/>
          <p:cNvSpPr txBox="1"/>
          <p:nvPr>
            <p:ph type="title"/>
          </p:nvPr>
        </p:nvSpPr>
        <p:spPr>
          <a:xfrm>
            <a:off x="311700" y="1240275"/>
            <a:ext cx="8520600" cy="198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7200">
                <a:highlight>
                  <a:schemeClr val="accent4"/>
                </a:highlight>
              </a:rPr>
              <a:t>CloudHSM</a:t>
            </a:r>
            <a:endParaRPr sz="7200">
              <a:highlight>
                <a:schemeClr val="accent4"/>
              </a:high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55"/>
          <p:cNvSpPr txBox="1"/>
          <p:nvPr>
            <p:ph idx="4294967295" type="title"/>
          </p:nvPr>
        </p:nvSpPr>
        <p:spPr>
          <a:xfrm>
            <a:off x="311700" y="22200"/>
            <a:ext cx="8170800" cy="4176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3000">
                <a:latin typeface="Amatic SC"/>
                <a:ea typeface="Amatic SC"/>
                <a:cs typeface="Amatic SC"/>
                <a:sym typeface="Amatic SC"/>
              </a:rPr>
              <a:t>CloudHSM - Concepts</a:t>
            </a:r>
            <a:endParaRPr sz="3000">
              <a:solidFill>
                <a:schemeClr val="dk1"/>
              </a:solidFill>
              <a:latin typeface="Amatic SC"/>
              <a:ea typeface="Amatic SC"/>
              <a:cs typeface="Amatic SC"/>
              <a:sym typeface="Amatic SC"/>
            </a:endParaRPr>
          </a:p>
        </p:txBody>
      </p:sp>
      <p:sp>
        <p:nvSpPr>
          <p:cNvPr id="337" name="Google Shape;337;p55"/>
          <p:cNvSpPr txBox="1"/>
          <p:nvPr/>
        </p:nvSpPr>
        <p:spPr>
          <a:xfrm>
            <a:off x="378625" y="381000"/>
            <a:ext cx="8565300" cy="337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1200"/>
              </a:spcAft>
              <a:buNone/>
            </a:pPr>
            <a:r>
              <a:t/>
            </a:r>
            <a:endParaRPr sz="1000">
              <a:solidFill>
                <a:srgbClr val="444444"/>
              </a:solidFill>
              <a:highlight>
                <a:srgbClr val="FFFFFF"/>
              </a:highlight>
              <a:latin typeface="Roboto Mono"/>
              <a:ea typeface="Roboto Mono"/>
              <a:cs typeface="Roboto Mono"/>
              <a:sym typeface="Roboto Mono"/>
            </a:endParaRPr>
          </a:p>
        </p:txBody>
      </p:sp>
      <p:sp>
        <p:nvSpPr>
          <p:cNvPr id="338" name="Google Shape;338;p55"/>
          <p:cNvSpPr txBox="1"/>
          <p:nvPr/>
        </p:nvSpPr>
        <p:spPr>
          <a:xfrm>
            <a:off x="7803375" y="3211825"/>
            <a:ext cx="1212000" cy="4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Mono"/>
                <a:ea typeface="Roboto Mono"/>
                <a:cs typeface="Roboto Mono"/>
                <a:sym typeface="Roboto Mono"/>
              </a:rPr>
              <a:t>Lambda authorizers</a:t>
            </a:r>
            <a:endParaRPr sz="1200">
              <a:solidFill>
                <a:srgbClr val="FFFFFF"/>
              </a:solidFill>
              <a:latin typeface="Roboto Mono"/>
              <a:ea typeface="Roboto Mono"/>
              <a:cs typeface="Roboto Mono"/>
              <a:sym typeface="Roboto Mono"/>
            </a:endParaRPr>
          </a:p>
        </p:txBody>
      </p:sp>
      <p:sp>
        <p:nvSpPr>
          <p:cNvPr id="339" name="Google Shape;339;p55"/>
          <p:cNvSpPr txBox="1"/>
          <p:nvPr/>
        </p:nvSpPr>
        <p:spPr>
          <a:xfrm>
            <a:off x="228600" y="838200"/>
            <a:ext cx="8439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Mono"/>
                <a:ea typeface="Roboto Mono"/>
                <a:cs typeface="Roboto Mono"/>
                <a:sym typeface="Roboto Mono"/>
              </a:rPr>
              <a:t>AWS CloudHSM provides hardware security modules in the AWS Cloud. A hardware security module (HSM) is a computing device that processes cryptographic operations and provides secure storage for cryptographic keys. When you use an HSM from AWS CloudHSM, you can perform a variety of cryptographic tasks: </a:t>
            </a:r>
            <a:endParaRPr sz="1200">
              <a:latin typeface="Roboto Mono"/>
              <a:ea typeface="Roboto Mono"/>
              <a:cs typeface="Roboto Mono"/>
              <a:sym typeface="Roboto Mono"/>
            </a:endParaRPr>
          </a:p>
          <a:p>
            <a:pPr indent="0" lvl="0" marL="0" rtl="0" algn="l">
              <a:spcBef>
                <a:spcPts val="0"/>
              </a:spcBef>
              <a:spcAft>
                <a:spcPts val="0"/>
              </a:spcAft>
              <a:buNone/>
            </a:pPr>
            <a:r>
              <a:t/>
            </a:r>
            <a:endParaRPr sz="1200">
              <a:latin typeface="Roboto Mono"/>
              <a:ea typeface="Roboto Mono"/>
              <a:cs typeface="Roboto Mono"/>
              <a:sym typeface="Roboto Mono"/>
            </a:endParaRPr>
          </a:p>
          <a:p>
            <a:pPr indent="-292100" lvl="0" marL="457200" rtl="0" algn="l">
              <a:spcBef>
                <a:spcPts val="0"/>
              </a:spcBef>
              <a:spcAft>
                <a:spcPts val="0"/>
              </a:spcAft>
              <a:buSzPts val="1000"/>
              <a:buFont typeface="Roboto Mono"/>
              <a:buChar char="❏"/>
            </a:pPr>
            <a:r>
              <a:rPr lang="en" sz="1000">
                <a:latin typeface="Roboto Mono"/>
                <a:ea typeface="Roboto Mono"/>
                <a:cs typeface="Roboto Mono"/>
                <a:sym typeface="Roboto Mono"/>
              </a:rPr>
              <a:t>Generate, store, import, export, and manage cryptographic keys, including symmetric keys and asymmetric key pairs. </a:t>
            </a:r>
            <a:endParaRPr sz="1000">
              <a:latin typeface="Roboto Mono"/>
              <a:ea typeface="Roboto Mono"/>
              <a:cs typeface="Roboto Mono"/>
              <a:sym typeface="Roboto Mono"/>
            </a:endParaRPr>
          </a:p>
          <a:p>
            <a:pPr indent="-292100" lvl="0" marL="457200" rtl="0" algn="l">
              <a:spcBef>
                <a:spcPts val="0"/>
              </a:spcBef>
              <a:spcAft>
                <a:spcPts val="0"/>
              </a:spcAft>
              <a:buSzPts val="1000"/>
              <a:buFont typeface="Roboto Mono"/>
              <a:buChar char="❏"/>
            </a:pPr>
            <a:r>
              <a:rPr lang="en" sz="1000">
                <a:latin typeface="Roboto Mono"/>
                <a:ea typeface="Roboto Mono"/>
                <a:cs typeface="Roboto Mono"/>
                <a:sym typeface="Roboto Mono"/>
              </a:rPr>
              <a:t>Use symmetric and asymmetric algorithms to encrypt and decrypt data. </a:t>
            </a:r>
            <a:endParaRPr sz="1000">
              <a:latin typeface="Roboto Mono"/>
              <a:ea typeface="Roboto Mono"/>
              <a:cs typeface="Roboto Mono"/>
              <a:sym typeface="Roboto Mono"/>
            </a:endParaRPr>
          </a:p>
          <a:p>
            <a:pPr indent="-292100" lvl="0" marL="457200" rtl="0" algn="l">
              <a:spcBef>
                <a:spcPts val="0"/>
              </a:spcBef>
              <a:spcAft>
                <a:spcPts val="0"/>
              </a:spcAft>
              <a:buSzPts val="1000"/>
              <a:buFont typeface="Roboto Mono"/>
              <a:buChar char="❏"/>
            </a:pPr>
            <a:r>
              <a:rPr lang="en" sz="1000">
                <a:latin typeface="Roboto Mono"/>
                <a:ea typeface="Roboto Mono"/>
                <a:cs typeface="Roboto Mono"/>
                <a:sym typeface="Roboto Mono"/>
              </a:rPr>
              <a:t>Use cryptographic hash functions to compute message digests and (HMACs). </a:t>
            </a:r>
            <a:endParaRPr sz="1000">
              <a:latin typeface="Roboto Mono"/>
              <a:ea typeface="Roboto Mono"/>
              <a:cs typeface="Roboto Mono"/>
              <a:sym typeface="Roboto Mono"/>
            </a:endParaRPr>
          </a:p>
          <a:p>
            <a:pPr indent="-292100" lvl="0" marL="457200" rtl="0" algn="l">
              <a:spcBef>
                <a:spcPts val="0"/>
              </a:spcBef>
              <a:spcAft>
                <a:spcPts val="0"/>
              </a:spcAft>
              <a:buSzPts val="1000"/>
              <a:buFont typeface="Roboto Mono"/>
              <a:buChar char="❏"/>
            </a:pPr>
            <a:r>
              <a:rPr lang="en" sz="1000">
                <a:latin typeface="Roboto Mono"/>
                <a:ea typeface="Roboto Mono"/>
                <a:cs typeface="Roboto Mono"/>
                <a:sym typeface="Roboto Mono"/>
              </a:rPr>
              <a:t>Cryptographically sign data (including code signing) and verify signatures. </a:t>
            </a:r>
            <a:endParaRPr sz="1000">
              <a:latin typeface="Roboto Mono"/>
              <a:ea typeface="Roboto Mono"/>
              <a:cs typeface="Roboto Mono"/>
              <a:sym typeface="Roboto Mono"/>
            </a:endParaRPr>
          </a:p>
          <a:p>
            <a:pPr indent="-292100" lvl="0" marL="457200" rtl="0" algn="l">
              <a:spcBef>
                <a:spcPts val="0"/>
              </a:spcBef>
              <a:spcAft>
                <a:spcPts val="0"/>
              </a:spcAft>
              <a:buSzPts val="1000"/>
              <a:buFont typeface="Roboto Mono"/>
              <a:buChar char="❏"/>
            </a:pPr>
            <a:r>
              <a:rPr lang="en" sz="1000">
                <a:latin typeface="Roboto Mono"/>
                <a:ea typeface="Roboto Mono"/>
                <a:cs typeface="Roboto Mono"/>
                <a:sym typeface="Roboto Mono"/>
              </a:rPr>
              <a:t>Generate cryptographically secure random data. </a:t>
            </a:r>
            <a:endParaRPr sz="1000">
              <a:latin typeface="Roboto Mono"/>
              <a:ea typeface="Roboto Mono"/>
              <a:cs typeface="Roboto Mono"/>
              <a:sym typeface="Roboto Mono"/>
            </a:endParaRPr>
          </a:p>
          <a:p>
            <a:pPr indent="0" lvl="0" marL="0" rtl="0" algn="l">
              <a:spcBef>
                <a:spcPts val="0"/>
              </a:spcBef>
              <a:spcAft>
                <a:spcPts val="0"/>
              </a:spcAft>
              <a:buNone/>
            </a:pPr>
            <a:r>
              <a:t/>
            </a:r>
            <a:endParaRPr sz="1000">
              <a:latin typeface="Roboto Mono"/>
              <a:ea typeface="Roboto Mono"/>
              <a:cs typeface="Roboto Mono"/>
              <a:sym typeface="Roboto Mono"/>
            </a:endParaRPr>
          </a:p>
          <a:p>
            <a:pPr indent="0" lvl="0" marL="0" rtl="0" algn="l">
              <a:spcBef>
                <a:spcPts val="0"/>
              </a:spcBef>
              <a:spcAft>
                <a:spcPts val="0"/>
              </a:spcAft>
              <a:buNone/>
            </a:pPr>
            <a:r>
              <a:rPr lang="en" sz="1000">
                <a:latin typeface="Roboto Mono"/>
                <a:ea typeface="Roboto Mono"/>
                <a:cs typeface="Roboto Mono"/>
                <a:sym typeface="Roboto Mono"/>
              </a:rPr>
              <a:t>If you want a managed service for creating and controlling your encryption keys, but you don't want or need to operate your own HSM, consider using AWS Key Management Service.</a:t>
            </a:r>
            <a:endParaRPr sz="1000">
              <a:latin typeface="Roboto Mono"/>
              <a:ea typeface="Roboto Mono"/>
              <a:cs typeface="Roboto Mono"/>
              <a:sym typeface="Roboto Mono"/>
            </a:endParaRPr>
          </a:p>
          <a:p>
            <a:pPr indent="0" lvl="0" marL="0" rtl="0" algn="l">
              <a:spcBef>
                <a:spcPts val="0"/>
              </a:spcBef>
              <a:spcAft>
                <a:spcPts val="0"/>
              </a:spcAft>
              <a:buNone/>
            </a:pPr>
            <a:r>
              <a:t/>
            </a:r>
            <a:endParaRPr sz="1000">
              <a:latin typeface="Roboto Mono"/>
              <a:ea typeface="Roboto Mono"/>
              <a:cs typeface="Roboto Mono"/>
              <a:sym typeface="Roboto Mon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56"/>
          <p:cNvSpPr txBox="1"/>
          <p:nvPr>
            <p:ph idx="4294967295" type="title"/>
          </p:nvPr>
        </p:nvSpPr>
        <p:spPr>
          <a:xfrm>
            <a:off x="311700" y="22200"/>
            <a:ext cx="8170800" cy="4176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3000">
                <a:latin typeface="Amatic SC"/>
                <a:ea typeface="Amatic SC"/>
                <a:cs typeface="Amatic SC"/>
                <a:sym typeface="Amatic SC"/>
              </a:rPr>
              <a:t>CloudHSM - Use Cases</a:t>
            </a:r>
            <a:endParaRPr sz="3000">
              <a:solidFill>
                <a:schemeClr val="dk1"/>
              </a:solidFill>
              <a:latin typeface="Amatic SC"/>
              <a:ea typeface="Amatic SC"/>
              <a:cs typeface="Amatic SC"/>
              <a:sym typeface="Amatic SC"/>
            </a:endParaRPr>
          </a:p>
        </p:txBody>
      </p:sp>
      <p:sp>
        <p:nvSpPr>
          <p:cNvPr id="345" name="Google Shape;345;p56"/>
          <p:cNvSpPr txBox="1"/>
          <p:nvPr/>
        </p:nvSpPr>
        <p:spPr>
          <a:xfrm>
            <a:off x="378625" y="381000"/>
            <a:ext cx="8565300" cy="337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1200"/>
              </a:spcAft>
              <a:buNone/>
            </a:pPr>
            <a:r>
              <a:t/>
            </a:r>
            <a:endParaRPr sz="1000">
              <a:solidFill>
                <a:srgbClr val="444444"/>
              </a:solidFill>
              <a:highlight>
                <a:srgbClr val="FFFFFF"/>
              </a:highlight>
              <a:latin typeface="Roboto Mono"/>
              <a:ea typeface="Roboto Mono"/>
              <a:cs typeface="Roboto Mono"/>
              <a:sym typeface="Roboto Mono"/>
            </a:endParaRPr>
          </a:p>
        </p:txBody>
      </p:sp>
      <p:sp>
        <p:nvSpPr>
          <p:cNvPr id="346" name="Google Shape;346;p56"/>
          <p:cNvSpPr txBox="1"/>
          <p:nvPr/>
        </p:nvSpPr>
        <p:spPr>
          <a:xfrm>
            <a:off x="7803375" y="3211825"/>
            <a:ext cx="1212000" cy="4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Mono"/>
                <a:ea typeface="Roboto Mono"/>
                <a:cs typeface="Roboto Mono"/>
                <a:sym typeface="Roboto Mono"/>
              </a:rPr>
              <a:t>Lambda authorizers</a:t>
            </a:r>
            <a:endParaRPr sz="1200">
              <a:solidFill>
                <a:srgbClr val="FFFFFF"/>
              </a:solidFill>
              <a:latin typeface="Roboto Mono"/>
              <a:ea typeface="Roboto Mono"/>
              <a:cs typeface="Roboto Mono"/>
              <a:sym typeface="Roboto Mono"/>
            </a:endParaRPr>
          </a:p>
        </p:txBody>
      </p:sp>
      <p:sp>
        <p:nvSpPr>
          <p:cNvPr id="347" name="Google Shape;347;p56"/>
          <p:cNvSpPr txBox="1"/>
          <p:nvPr/>
        </p:nvSpPr>
        <p:spPr>
          <a:xfrm>
            <a:off x="304800" y="914400"/>
            <a:ext cx="84291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9900FF"/>
                </a:solidFill>
                <a:latin typeface="Roboto Mono"/>
                <a:ea typeface="Roboto Mono"/>
                <a:cs typeface="Roboto Mono"/>
                <a:sym typeface="Roboto Mono"/>
              </a:rPr>
              <a:t>Offload the SSL/TLS Processing for Web Servers:</a:t>
            </a:r>
            <a:endParaRPr sz="1200">
              <a:solidFill>
                <a:srgbClr val="9900F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000">
                <a:latin typeface="Roboto Mono"/>
                <a:ea typeface="Roboto Mono"/>
                <a:cs typeface="Roboto Mono"/>
                <a:sym typeface="Roboto Mono"/>
              </a:rPr>
              <a:t>Web servers and their clients (web browsers) can use SSL or TLS. The web server uses a public–private key pair and an SSL/TLS public key certificate to establish an HTTPS session with each client. This process involves a lot of computation for the web server, but you can offload some of this to the HSMs in your AWS CloudHSM cluster. This is sometimes known as SSL acceleration. Offloading reduces the computational burden on your web server and provides extra security by storing the server's private key in the HSMs. </a:t>
            </a:r>
            <a:endParaRPr sz="1000">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000">
              <a:latin typeface="Roboto Mono"/>
              <a:ea typeface="Roboto Mono"/>
              <a:cs typeface="Roboto Mono"/>
              <a:sym typeface="Roboto Mono"/>
            </a:endParaRPr>
          </a:p>
          <a:p>
            <a:pPr indent="0" lvl="0" marL="0" rtl="0" algn="l">
              <a:lnSpc>
                <a:spcPct val="115000"/>
              </a:lnSpc>
              <a:spcBef>
                <a:spcPts val="0"/>
              </a:spcBef>
              <a:spcAft>
                <a:spcPts val="0"/>
              </a:spcAft>
              <a:buNone/>
            </a:pPr>
            <a:r>
              <a:rPr lang="en" sz="1200">
                <a:solidFill>
                  <a:srgbClr val="9900FF"/>
                </a:solidFill>
                <a:latin typeface="Roboto Mono"/>
                <a:ea typeface="Roboto Mono"/>
                <a:cs typeface="Roboto Mono"/>
                <a:sym typeface="Roboto Mono"/>
              </a:rPr>
              <a:t>Protect the Private Keys for an Issuing Certificate Authority (CA):</a:t>
            </a:r>
            <a:endParaRPr sz="1000">
              <a:latin typeface="Roboto Mono"/>
              <a:ea typeface="Roboto Mono"/>
              <a:cs typeface="Roboto Mono"/>
              <a:sym typeface="Roboto Mono"/>
            </a:endParaRPr>
          </a:p>
          <a:p>
            <a:pPr indent="0" lvl="0" marL="0" rtl="0" algn="l">
              <a:lnSpc>
                <a:spcPct val="115000"/>
              </a:lnSpc>
              <a:spcBef>
                <a:spcPts val="0"/>
              </a:spcBef>
              <a:spcAft>
                <a:spcPts val="0"/>
              </a:spcAft>
              <a:buNone/>
            </a:pPr>
            <a:r>
              <a:rPr lang="en" sz="1000">
                <a:latin typeface="Roboto Mono"/>
                <a:ea typeface="Roboto Mono"/>
                <a:cs typeface="Roboto Mono"/>
                <a:sym typeface="Roboto Mono"/>
              </a:rPr>
              <a:t>In a public key infrastructure (PKI), a certificate authority (CA) is a trusted entity that issues digital certificates. These digital certificates bind a public key to an identity (a person or organization) by means of public key cryptography and digital signatures. To operate a CA, you must maintain trust by protecting the private key that signs the certificates issued by your CA. You can store the private key in the HSM in your AWS CloudHSM cluster, and use the HSM to perform the cryptographic signing operations.</a:t>
            </a:r>
            <a:endParaRPr sz="1000">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000">
              <a:latin typeface="Roboto Mono"/>
              <a:ea typeface="Roboto Mono"/>
              <a:cs typeface="Roboto Mono"/>
              <a:sym typeface="Roboto Mono"/>
            </a:endParaRPr>
          </a:p>
          <a:p>
            <a:pPr indent="0" lvl="0" marL="0" rtl="0" algn="l">
              <a:lnSpc>
                <a:spcPct val="115000"/>
              </a:lnSpc>
              <a:spcBef>
                <a:spcPts val="0"/>
              </a:spcBef>
              <a:spcAft>
                <a:spcPts val="0"/>
              </a:spcAft>
              <a:buNone/>
            </a:pPr>
            <a:r>
              <a:rPr lang="en" sz="1200">
                <a:solidFill>
                  <a:srgbClr val="9900FF"/>
                </a:solidFill>
                <a:latin typeface="Roboto Mono"/>
                <a:ea typeface="Roboto Mono"/>
                <a:cs typeface="Roboto Mono"/>
                <a:sym typeface="Roboto Mono"/>
              </a:rPr>
              <a:t>Enable Transparent Data Encryption (TDE) for Oracle Databases:</a:t>
            </a:r>
            <a:endParaRPr sz="1000">
              <a:latin typeface="Roboto Mono"/>
              <a:ea typeface="Roboto Mono"/>
              <a:cs typeface="Roboto Mono"/>
              <a:sym typeface="Roboto Mono"/>
            </a:endParaRPr>
          </a:p>
          <a:p>
            <a:pPr indent="0" lvl="0" marL="0" rtl="0" algn="l">
              <a:lnSpc>
                <a:spcPct val="115000"/>
              </a:lnSpc>
              <a:spcBef>
                <a:spcPts val="0"/>
              </a:spcBef>
              <a:spcAft>
                <a:spcPts val="0"/>
              </a:spcAft>
              <a:buNone/>
            </a:pPr>
            <a:r>
              <a:rPr lang="en" sz="1000">
                <a:latin typeface="Roboto Mono"/>
                <a:ea typeface="Roboto Mono"/>
                <a:cs typeface="Roboto Mono"/>
                <a:sym typeface="Roboto Mono"/>
              </a:rPr>
              <a:t>Some versions of Oracle's database software offer a feature called Transparent Data Encryption (TDE). With TDE, the database software encrypts data before storing it on disk. The data in the database's table columns or tablespaces is encrypted with a table key or tablespace key. These keys are encrypted with the TDE master encryption key. You can store the TDE master encryption key in the HSMs in your AWS CloudHSM cluster, which provides additional security. </a:t>
            </a:r>
            <a:endParaRPr sz="1000">
              <a:latin typeface="Roboto Mono"/>
              <a:ea typeface="Roboto Mono"/>
              <a:cs typeface="Roboto Mono"/>
              <a:sym typeface="Roboto Mon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57"/>
          <p:cNvSpPr txBox="1"/>
          <p:nvPr>
            <p:ph idx="4294967295" type="title"/>
          </p:nvPr>
        </p:nvSpPr>
        <p:spPr>
          <a:xfrm>
            <a:off x="311700" y="22200"/>
            <a:ext cx="8170800" cy="4176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3000">
                <a:latin typeface="Amatic SC"/>
                <a:ea typeface="Amatic SC"/>
                <a:cs typeface="Amatic SC"/>
                <a:sym typeface="Amatic SC"/>
              </a:rPr>
              <a:t>CloudHSM - Cluster Architecture</a:t>
            </a:r>
            <a:endParaRPr sz="3000">
              <a:solidFill>
                <a:schemeClr val="dk1"/>
              </a:solidFill>
              <a:latin typeface="Amatic SC"/>
              <a:ea typeface="Amatic SC"/>
              <a:cs typeface="Amatic SC"/>
              <a:sym typeface="Amatic SC"/>
            </a:endParaRPr>
          </a:p>
        </p:txBody>
      </p:sp>
      <p:sp>
        <p:nvSpPr>
          <p:cNvPr id="353" name="Google Shape;353;p57"/>
          <p:cNvSpPr txBox="1"/>
          <p:nvPr/>
        </p:nvSpPr>
        <p:spPr>
          <a:xfrm>
            <a:off x="378625" y="381000"/>
            <a:ext cx="8565300" cy="337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1200"/>
              </a:spcAft>
              <a:buNone/>
            </a:pPr>
            <a:r>
              <a:t/>
            </a:r>
            <a:endParaRPr sz="1000">
              <a:solidFill>
                <a:srgbClr val="444444"/>
              </a:solidFill>
              <a:highlight>
                <a:srgbClr val="FFFFFF"/>
              </a:highlight>
              <a:latin typeface="Roboto Mono"/>
              <a:ea typeface="Roboto Mono"/>
              <a:cs typeface="Roboto Mono"/>
              <a:sym typeface="Roboto Mono"/>
            </a:endParaRPr>
          </a:p>
        </p:txBody>
      </p:sp>
      <p:sp>
        <p:nvSpPr>
          <p:cNvPr id="354" name="Google Shape;354;p57"/>
          <p:cNvSpPr txBox="1"/>
          <p:nvPr/>
        </p:nvSpPr>
        <p:spPr>
          <a:xfrm>
            <a:off x="7803375" y="3211825"/>
            <a:ext cx="1212000" cy="4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Mono"/>
                <a:ea typeface="Roboto Mono"/>
                <a:cs typeface="Roboto Mono"/>
                <a:sym typeface="Roboto Mono"/>
              </a:rPr>
              <a:t>Lambda authorizers</a:t>
            </a:r>
            <a:endParaRPr sz="1200">
              <a:solidFill>
                <a:srgbClr val="FFFFFF"/>
              </a:solidFill>
              <a:latin typeface="Roboto Mono"/>
              <a:ea typeface="Roboto Mono"/>
              <a:cs typeface="Roboto Mono"/>
              <a:sym typeface="Roboto Mono"/>
            </a:endParaRPr>
          </a:p>
        </p:txBody>
      </p:sp>
      <p:pic>
        <p:nvPicPr>
          <p:cNvPr id="355" name="Google Shape;355;p57"/>
          <p:cNvPicPr preferRelativeResize="0"/>
          <p:nvPr/>
        </p:nvPicPr>
        <p:blipFill>
          <a:blip r:embed="rId3">
            <a:alphaModFix/>
          </a:blip>
          <a:stretch>
            <a:fillRect/>
          </a:stretch>
        </p:blipFill>
        <p:spPr>
          <a:xfrm>
            <a:off x="304800" y="718500"/>
            <a:ext cx="3703037" cy="4120200"/>
          </a:xfrm>
          <a:prstGeom prst="rect">
            <a:avLst/>
          </a:prstGeom>
          <a:noFill/>
          <a:ln>
            <a:noFill/>
          </a:ln>
        </p:spPr>
      </p:pic>
      <p:sp>
        <p:nvSpPr>
          <p:cNvPr id="356" name="Google Shape;356;p57"/>
          <p:cNvSpPr txBox="1"/>
          <p:nvPr/>
        </p:nvSpPr>
        <p:spPr>
          <a:xfrm>
            <a:off x="4187800" y="609600"/>
            <a:ext cx="49845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ambria"/>
                <a:ea typeface="Cambria"/>
                <a:cs typeface="Cambria"/>
                <a:sym typeface="Cambria"/>
              </a:rPr>
              <a:t>Each time you create an HSM, you specify the cluster and Availability Zone for the HSM. </a:t>
            </a:r>
            <a:r>
              <a:rPr lang="en" sz="1200">
                <a:solidFill>
                  <a:srgbClr val="0000FF"/>
                </a:solidFill>
                <a:latin typeface="Cambria"/>
                <a:ea typeface="Cambria"/>
                <a:cs typeface="Cambria"/>
                <a:sym typeface="Cambria"/>
              </a:rPr>
              <a:t>By putting the HSMs in different Availability Zones, you achieve redundancy and high availability in case one Availability Zone is unavailable</a:t>
            </a:r>
            <a:r>
              <a:rPr lang="en" sz="1200">
                <a:latin typeface="Cambria"/>
                <a:ea typeface="Cambria"/>
                <a:cs typeface="Cambria"/>
                <a:sym typeface="Cambria"/>
              </a:rPr>
              <a:t>. </a:t>
            </a:r>
            <a:endParaRPr sz="1200">
              <a:latin typeface="Cambria"/>
              <a:ea typeface="Cambria"/>
              <a:cs typeface="Cambria"/>
              <a:sym typeface="Cambria"/>
            </a:endParaRPr>
          </a:p>
          <a:p>
            <a:pPr indent="0" lvl="0" marL="0" rtl="0" algn="l">
              <a:spcBef>
                <a:spcPts val="1000"/>
              </a:spcBef>
              <a:spcAft>
                <a:spcPts val="0"/>
              </a:spcAft>
              <a:buNone/>
            </a:pPr>
            <a:r>
              <a:rPr lang="en" sz="1200">
                <a:latin typeface="Cambria"/>
                <a:ea typeface="Cambria"/>
                <a:cs typeface="Cambria"/>
                <a:sym typeface="Cambria"/>
              </a:rPr>
              <a:t>When you create an HSM, AWS CloudHSM puts an elastic network interface (ENI) in the specified subnet in your AWS account. The elastic network interface is the interface for interacting with the HSM. </a:t>
            </a:r>
            <a:endParaRPr sz="1200">
              <a:latin typeface="Cambria"/>
              <a:ea typeface="Cambria"/>
              <a:cs typeface="Cambria"/>
              <a:sym typeface="Cambria"/>
            </a:endParaRPr>
          </a:p>
          <a:p>
            <a:pPr indent="0" lvl="0" marL="0" rtl="0" algn="l">
              <a:spcBef>
                <a:spcPts val="1000"/>
              </a:spcBef>
              <a:spcAft>
                <a:spcPts val="0"/>
              </a:spcAft>
              <a:buNone/>
            </a:pPr>
            <a:r>
              <a:rPr lang="en" sz="1200">
                <a:latin typeface="Cambria"/>
                <a:ea typeface="Cambria"/>
                <a:cs typeface="Cambria"/>
                <a:sym typeface="Cambria"/>
              </a:rPr>
              <a:t>The HSM resides in a separate VPC in an AWS account that is owned by AWS CloudHSM. The HSM and its corresponding network interface are in the same Availability Zone. </a:t>
            </a:r>
            <a:endParaRPr sz="1200">
              <a:latin typeface="Cambria"/>
              <a:ea typeface="Cambria"/>
              <a:cs typeface="Cambria"/>
              <a:sym typeface="Cambria"/>
            </a:endParaRPr>
          </a:p>
          <a:p>
            <a:pPr indent="0" lvl="0" marL="0" rtl="0" algn="l">
              <a:spcBef>
                <a:spcPts val="1000"/>
              </a:spcBef>
              <a:spcAft>
                <a:spcPts val="1000"/>
              </a:spcAft>
              <a:buNone/>
            </a:pPr>
            <a:r>
              <a:rPr lang="en" sz="1200">
                <a:latin typeface="Cambria"/>
                <a:ea typeface="Cambria"/>
                <a:cs typeface="Cambria"/>
                <a:sym typeface="Cambria"/>
              </a:rPr>
              <a:t>To interact with the HSMs in a cluster, you need the AWS CloudHSM client software. Typically you install the client on Amazon EC2 instances, known as client instances, that reside in the same VPC as the HSM ENIs, as shown in the following figure. That's not technically required though; you can install the client on any compatible computer, as long as it can connect to the HSM ENIs. The client communicates with the individual HSMs in your cluster through their ENIs.</a:t>
            </a:r>
            <a:endParaRPr sz="1200">
              <a:latin typeface="Cambria"/>
              <a:ea typeface="Cambria"/>
              <a:cs typeface="Cambria"/>
              <a:sym typeface="Cambri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58"/>
          <p:cNvSpPr txBox="1"/>
          <p:nvPr>
            <p:ph idx="4294967295" type="title"/>
          </p:nvPr>
        </p:nvSpPr>
        <p:spPr>
          <a:xfrm>
            <a:off x="311700" y="22200"/>
            <a:ext cx="8170800" cy="4176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3000">
                <a:latin typeface="Amatic SC"/>
                <a:ea typeface="Amatic SC"/>
                <a:cs typeface="Amatic SC"/>
                <a:sym typeface="Amatic SC"/>
              </a:rPr>
              <a:t>CloudHSM - HSM Users</a:t>
            </a:r>
            <a:endParaRPr sz="3000">
              <a:solidFill>
                <a:schemeClr val="dk1"/>
              </a:solidFill>
              <a:latin typeface="Amatic SC"/>
              <a:ea typeface="Amatic SC"/>
              <a:cs typeface="Amatic SC"/>
              <a:sym typeface="Amatic SC"/>
            </a:endParaRPr>
          </a:p>
        </p:txBody>
      </p:sp>
      <p:sp>
        <p:nvSpPr>
          <p:cNvPr id="362" name="Google Shape;362;p58"/>
          <p:cNvSpPr txBox="1"/>
          <p:nvPr/>
        </p:nvSpPr>
        <p:spPr>
          <a:xfrm>
            <a:off x="378625" y="381000"/>
            <a:ext cx="8565300" cy="337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1200"/>
              </a:spcAft>
              <a:buNone/>
            </a:pPr>
            <a:r>
              <a:t/>
            </a:r>
            <a:endParaRPr sz="1000">
              <a:solidFill>
                <a:srgbClr val="444444"/>
              </a:solidFill>
              <a:highlight>
                <a:srgbClr val="FFFFFF"/>
              </a:highlight>
              <a:latin typeface="Roboto Mono"/>
              <a:ea typeface="Roboto Mono"/>
              <a:cs typeface="Roboto Mono"/>
              <a:sym typeface="Roboto Mono"/>
            </a:endParaRPr>
          </a:p>
        </p:txBody>
      </p:sp>
      <p:sp>
        <p:nvSpPr>
          <p:cNvPr id="363" name="Google Shape;363;p58"/>
          <p:cNvSpPr txBox="1"/>
          <p:nvPr/>
        </p:nvSpPr>
        <p:spPr>
          <a:xfrm>
            <a:off x="378625" y="685800"/>
            <a:ext cx="8415000" cy="2334000"/>
          </a:xfrm>
          <a:prstGeom prst="rect">
            <a:avLst/>
          </a:prstGeom>
          <a:noFill/>
          <a:ln>
            <a:noFill/>
          </a:ln>
        </p:spPr>
        <p:txBody>
          <a:bodyPr anchorCtr="0" anchor="t" bIns="0" lIns="91425" spcFirstLastPara="1" rIns="91425" wrap="square" tIns="0">
            <a:noAutofit/>
          </a:bodyPr>
          <a:lstStyle/>
          <a:p>
            <a:pPr indent="0" lvl="0" marL="0" rtl="0" algn="l">
              <a:lnSpc>
                <a:spcPct val="100000"/>
              </a:lnSpc>
              <a:spcBef>
                <a:spcPts val="0"/>
              </a:spcBef>
              <a:spcAft>
                <a:spcPts val="0"/>
              </a:spcAft>
              <a:buNone/>
            </a:pPr>
            <a:r>
              <a:rPr b="1" lang="en" sz="900">
                <a:solidFill>
                  <a:srgbClr val="CC6600"/>
                </a:solidFill>
                <a:highlight>
                  <a:srgbClr val="FFFFFF"/>
                </a:highlight>
                <a:latin typeface="Roboto Mono"/>
                <a:ea typeface="Roboto Mono"/>
                <a:cs typeface="Roboto Mono"/>
                <a:sym typeface="Roboto Mono"/>
              </a:rPr>
              <a:t>Precrypto Officer (PRECO)</a:t>
            </a:r>
            <a:endParaRPr b="1" sz="900">
              <a:solidFill>
                <a:srgbClr val="CC6600"/>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The PRECO is a temporary user that exists only on the first HSM in an AWS CloudHSM cluster. Used for activiating the cluster, the PRECO user becomes a crypto officer (CO). </a:t>
            </a:r>
            <a:endParaRPr sz="9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rPr b="1" lang="en" sz="900">
                <a:solidFill>
                  <a:srgbClr val="CC6600"/>
                </a:solidFill>
                <a:highlight>
                  <a:srgbClr val="FFFFFF"/>
                </a:highlight>
                <a:latin typeface="Roboto Mono"/>
                <a:ea typeface="Roboto Mono"/>
                <a:cs typeface="Roboto Mono"/>
                <a:sym typeface="Roboto Mono"/>
              </a:rPr>
              <a:t>Crypto Officer (CO)</a:t>
            </a:r>
            <a:endParaRPr b="1" sz="900">
              <a:solidFill>
                <a:srgbClr val="CC6600"/>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A CO can perform user mgmt operations. eg. a CO can create and delete users and change user passwords. </a:t>
            </a:r>
            <a:endParaRPr sz="9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rPr b="1" lang="en" sz="900">
                <a:solidFill>
                  <a:srgbClr val="CC6600"/>
                </a:solidFill>
                <a:highlight>
                  <a:srgbClr val="FFFFFF"/>
                </a:highlight>
                <a:latin typeface="Roboto Mono"/>
                <a:ea typeface="Roboto Mono"/>
                <a:cs typeface="Roboto Mono"/>
                <a:sym typeface="Roboto Mono"/>
              </a:rPr>
              <a:t>Crypto User (CU)</a:t>
            </a:r>
            <a:endParaRPr b="1" sz="900">
              <a:solidFill>
                <a:srgbClr val="CC6600"/>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A CU can perform the following key management and cryptographic operations.</a:t>
            </a:r>
            <a:endParaRPr sz="900">
              <a:solidFill>
                <a:srgbClr val="444444"/>
              </a:solidFill>
              <a:highlight>
                <a:srgbClr val="FFFFFF"/>
              </a:highlight>
              <a:latin typeface="Roboto Mono"/>
              <a:ea typeface="Roboto Mono"/>
              <a:cs typeface="Roboto Mono"/>
              <a:sym typeface="Roboto Mono"/>
            </a:endParaRPr>
          </a:p>
          <a:p>
            <a:pPr indent="-285750" lvl="0" marL="457200" rtl="0" algn="l">
              <a:lnSpc>
                <a:spcPct val="100000"/>
              </a:lnSpc>
              <a:spcBef>
                <a:spcPts val="0"/>
              </a:spcBef>
              <a:spcAft>
                <a:spcPts val="0"/>
              </a:spcAft>
              <a:buClr>
                <a:srgbClr val="444444"/>
              </a:buClr>
              <a:buSzPts val="900"/>
              <a:buChar char="●"/>
            </a:pPr>
            <a:r>
              <a:rPr b="1" lang="en" sz="900">
                <a:solidFill>
                  <a:srgbClr val="444444"/>
                </a:solidFill>
                <a:highlight>
                  <a:srgbClr val="FFFFFF"/>
                </a:highlight>
                <a:latin typeface="Roboto Mono"/>
                <a:ea typeface="Roboto Mono"/>
                <a:cs typeface="Roboto Mono"/>
                <a:sym typeface="Roboto Mono"/>
              </a:rPr>
              <a:t>Key management</a:t>
            </a:r>
            <a:r>
              <a:rPr lang="en" sz="900">
                <a:solidFill>
                  <a:srgbClr val="444444"/>
                </a:solidFill>
                <a:highlight>
                  <a:srgbClr val="FFFFFF"/>
                </a:highlight>
                <a:latin typeface="Roboto Mono"/>
                <a:ea typeface="Roboto Mono"/>
                <a:cs typeface="Roboto Mono"/>
                <a:sym typeface="Roboto Mono"/>
              </a:rPr>
              <a:t> – Create, delete, share, import, and export cryptographic keys.</a:t>
            </a:r>
            <a:endParaRPr sz="900">
              <a:solidFill>
                <a:srgbClr val="444444"/>
              </a:solidFill>
              <a:highlight>
                <a:srgbClr val="FFFFFF"/>
              </a:highlight>
              <a:latin typeface="Roboto Mono"/>
              <a:ea typeface="Roboto Mono"/>
              <a:cs typeface="Roboto Mono"/>
              <a:sym typeface="Roboto Mono"/>
            </a:endParaRPr>
          </a:p>
          <a:p>
            <a:pPr indent="-285750" lvl="0" marL="457200" rtl="0" algn="l">
              <a:lnSpc>
                <a:spcPct val="100000"/>
              </a:lnSpc>
              <a:spcBef>
                <a:spcPts val="0"/>
              </a:spcBef>
              <a:spcAft>
                <a:spcPts val="0"/>
              </a:spcAft>
              <a:buClr>
                <a:srgbClr val="444444"/>
              </a:buClr>
              <a:buSzPts val="900"/>
              <a:buChar char="●"/>
            </a:pPr>
            <a:r>
              <a:rPr b="1" lang="en" sz="900">
                <a:solidFill>
                  <a:srgbClr val="444444"/>
                </a:solidFill>
                <a:highlight>
                  <a:srgbClr val="FFFFFF"/>
                </a:highlight>
                <a:latin typeface="Roboto Mono"/>
                <a:ea typeface="Roboto Mono"/>
                <a:cs typeface="Roboto Mono"/>
                <a:sym typeface="Roboto Mono"/>
              </a:rPr>
              <a:t>Cryptographic operations</a:t>
            </a:r>
            <a:r>
              <a:rPr lang="en" sz="900">
                <a:solidFill>
                  <a:srgbClr val="444444"/>
                </a:solidFill>
                <a:highlight>
                  <a:srgbClr val="FFFFFF"/>
                </a:highlight>
                <a:latin typeface="Roboto Mono"/>
                <a:ea typeface="Roboto Mono"/>
                <a:cs typeface="Roboto Mono"/>
                <a:sym typeface="Roboto Mono"/>
              </a:rPr>
              <a:t> – Use cryptographic keys for encryption, decryption, signing, verifying, and more.</a:t>
            </a:r>
            <a:endParaRPr sz="9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rPr b="1" lang="en" sz="900">
                <a:solidFill>
                  <a:srgbClr val="CC6600"/>
                </a:solidFill>
                <a:highlight>
                  <a:srgbClr val="FFFFFF"/>
                </a:highlight>
                <a:latin typeface="Roboto Mono"/>
                <a:ea typeface="Roboto Mono"/>
                <a:cs typeface="Roboto Mono"/>
                <a:sym typeface="Roboto Mono"/>
              </a:rPr>
              <a:t>Appliance User (AU)</a:t>
            </a:r>
            <a:endParaRPr b="1" sz="900">
              <a:solidFill>
                <a:srgbClr val="CC6600"/>
              </a:solidFill>
              <a:highlight>
                <a:srgbClr val="FFFFFF"/>
              </a:highlight>
              <a:latin typeface="Roboto Mono"/>
              <a:ea typeface="Roboto Mono"/>
              <a:cs typeface="Roboto Mono"/>
              <a:sym typeface="Roboto Mono"/>
            </a:endParaRPr>
          </a:p>
          <a:p>
            <a:pPr indent="0" lvl="0" marL="0" marR="0" rtl="0" algn="l">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The AU can perform cloning and synchronization operations. AWS CloudHSM uses the AU to synchronize the HSMs in an AWS CloudHSM cluster. The AU exists on all HSMs provided by AWS CloudHSM, and has limited permissions. </a:t>
            </a:r>
            <a:endParaRPr sz="9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1200"/>
              </a:spcAft>
              <a:buNone/>
            </a:pPr>
            <a:r>
              <a:t/>
            </a:r>
            <a:endParaRPr sz="900">
              <a:solidFill>
                <a:srgbClr val="444444"/>
              </a:solidFill>
              <a:highlight>
                <a:srgbClr val="FFFFFF"/>
              </a:highlight>
              <a:latin typeface="Roboto Mono"/>
              <a:ea typeface="Roboto Mono"/>
              <a:cs typeface="Roboto Mono"/>
              <a:sym typeface="Roboto Mono"/>
            </a:endParaRPr>
          </a:p>
        </p:txBody>
      </p:sp>
      <p:graphicFrame>
        <p:nvGraphicFramePr>
          <p:cNvPr id="364" name="Google Shape;364;p58"/>
          <p:cNvGraphicFramePr/>
          <p:nvPr/>
        </p:nvGraphicFramePr>
        <p:xfrm>
          <a:off x="539475" y="2362200"/>
          <a:ext cx="3000000" cy="3000000"/>
        </p:xfrm>
        <a:graphic>
          <a:graphicData uri="http://schemas.openxmlformats.org/drawingml/2006/table">
            <a:tbl>
              <a:tblPr>
                <a:noFill/>
                <a:tableStyleId>{A37E1143-10B6-45E6-8082-E1743F7A0EAC}</a:tableStyleId>
              </a:tblPr>
              <a:tblGrid>
                <a:gridCol w="1988700"/>
                <a:gridCol w="1354375"/>
                <a:gridCol w="1208650"/>
                <a:gridCol w="1422950"/>
                <a:gridCol w="1517250"/>
              </a:tblGrid>
              <a:tr h="210150">
                <a:tc>
                  <a:txBody>
                    <a:bodyPr/>
                    <a:lstStyle/>
                    <a:p>
                      <a:pPr indent="0" lvl="0" marL="0" rtl="0" algn="l">
                        <a:lnSpc>
                          <a:spcPct val="100000"/>
                        </a:lnSpc>
                        <a:spcBef>
                          <a:spcPts val="0"/>
                        </a:spcBef>
                        <a:spcAft>
                          <a:spcPts val="0"/>
                        </a:spcAft>
                        <a:buNone/>
                      </a:pPr>
                      <a:r>
                        <a:t/>
                      </a:r>
                      <a:endParaRPr sz="800">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B cap="flat" cmpd="sng" w="9525">
                      <a:solidFill>
                        <a:srgbClr val="CCCCCC"/>
                      </a:solidFill>
                      <a:prstDash val="solid"/>
                      <a:round/>
                      <a:headEnd len="sm" w="sm" type="none"/>
                      <a:tailEnd len="sm" w="sm" type="none"/>
                    </a:lnB>
                    <a:solidFill>
                      <a:srgbClr val="EEEEEE"/>
                    </a:solidFill>
                  </a:tcPr>
                </a:tc>
                <a:tc>
                  <a:txBody>
                    <a:bodyPr/>
                    <a:lstStyle/>
                    <a:p>
                      <a:pPr indent="0" lvl="0" marL="0" rtl="0" algn="l">
                        <a:lnSpc>
                          <a:spcPct val="100000"/>
                        </a:lnSpc>
                        <a:spcBef>
                          <a:spcPts val="0"/>
                        </a:spcBef>
                        <a:spcAft>
                          <a:spcPts val="800"/>
                        </a:spcAft>
                        <a:buNone/>
                      </a:pPr>
                      <a:r>
                        <a:rPr b="1" lang="en" sz="800">
                          <a:solidFill>
                            <a:srgbClr val="333333"/>
                          </a:solidFill>
                          <a:highlight>
                            <a:srgbClr val="FFFFFF"/>
                          </a:highlight>
                          <a:latin typeface="Roboto Mono"/>
                          <a:ea typeface="Roboto Mono"/>
                          <a:cs typeface="Roboto Mono"/>
                          <a:sym typeface="Roboto Mono"/>
                        </a:rPr>
                        <a:t>Crypto Officer (CO)</a:t>
                      </a:r>
                      <a:endParaRPr b="1" sz="800">
                        <a:solidFill>
                          <a:srgbClr val="333333"/>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B cap="flat" cmpd="sng" w="9525">
                      <a:solidFill>
                        <a:srgbClr val="CCCCCC"/>
                      </a:solidFill>
                      <a:prstDash val="solid"/>
                      <a:round/>
                      <a:headEnd len="sm" w="sm" type="none"/>
                      <a:tailEnd len="sm" w="sm" type="none"/>
                    </a:lnB>
                    <a:solidFill>
                      <a:srgbClr val="EEEEEE"/>
                    </a:solidFill>
                  </a:tcPr>
                </a:tc>
                <a:tc>
                  <a:txBody>
                    <a:bodyPr/>
                    <a:lstStyle/>
                    <a:p>
                      <a:pPr indent="0" lvl="0" marL="0" rtl="0" algn="l">
                        <a:lnSpc>
                          <a:spcPct val="100000"/>
                        </a:lnSpc>
                        <a:spcBef>
                          <a:spcPts val="0"/>
                        </a:spcBef>
                        <a:spcAft>
                          <a:spcPts val="800"/>
                        </a:spcAft>
                        <a:buNone/>
                      </a:pPr>
                      <a:r>
                        <a:rPr b="1" lang="en" sz="800">
                          <a:solidFill>
                            <a:srgbClr val="333333"/>
                          </a:solidFill>
                          <a:highlight>
                            <a:srgbClr val="FFFFFF"/>
                          </a:highlight>
                          <a:latin typeface="Roboto Mono"/>
                          <a:ea typeface="Roboto Mono"/>
                          <a:cs typeface="Roboto Mono"/>
                          <a:sym typeface="Roboto Mono"/>
                        </a:rPr>
                        <a:t>Crypto User (CU)</a:t>
                      </a:r>
                      <a:endParaRPr b="1" sz="800">
                        <a:solidFill>
                          <a:srgbClr val="333333"/>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B cap="flat" cmpd="sng" w="9525">
                      <a:solidFill>
                        <a:srgbClr val="CCCCCC"/>
                      </a:solidFill>
                      <a:prstDash val="solid"/>
                      <a:round/>
                      <a:headEnd len="sm" w="sm" type="none"/>
                      <a:tailEnd len="sm" w="sm" type="none"/>
                    </a:lnB>
                    <a:solidFill>
                      <a:srgbClr val="EEEEEE"/>
                    </a:solidFill>
                  </a:tcPr>
                </a:tc>
                <a:tc>
                  <a:txBody>
                    <a:bodyPr/>
                    <a:lstStyle/>
                    <a:p>
                      <a:pPr indent="0" lvl="0" marL="0" rtl="0" algn="l">
                        <a:lnSpc>
                          <a:spcPct val="100000"/>
                        </a:lnSpc>
                        <a:spcBef>
                          <a:spcPts val="0"/>
                        </a:spcBef>
                        <a:spcAft>
                          <a:spcPts val="800"/>
                        </a:spcAft>
                        <a:buNone/>
                      </a:pPr>
                      <a:r>
                        <a:rPr b="1" lang="en" sz="800">
                          <a:solidFill>
                            <a:srgbClr val="333333"/>
                          </a:solidFill>
                          <a:highlight>
                            <a:srgbClr val="FFFFFF"/>
                          </a:highlight>
                          <a:latin typeface="Roboto Mono"/>
                          <a:ea typeface="Roboto Mono"/>
                          <a:cs typeface="Roboto Mono"/>
                          <a:sym typeface="Roboto Mono"/>
                        </a:rPr>
                        <a:t>Appliance User (AU)</a:t>
                      </a:r>
                      <a:endParaRPr b="1" sz="800">
                        <a:solidFill>
                          <a:srgbClr val="333333"/>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B cap="flat" cmpd="sng" w="9525">
                      <a:solidFill>
                        <a:srgbClr val="CCCCCC"/>
                      </a:solidFill>
                      <a:prstDash val="solid"/>
                      <a:round/>
                      <a:headEnd len="sm" w="sm" type="none"/>
                      <a:tailEnd len="sm" w="sm" type="none"/>
                    </a:lnB>
                    <a:solidFill>
                      <a:srgbClr val="EEEEEE"/>
                    </a:solidFill>
                  </a:tcPr>
                </a:tc>
                <a:tc>
                  <a:txBody>
                    <a:bodyPr/>
                    <a:lstStyle/>
                    <a:p>
                      <a:pPr indent="0" lvl="0" marL="0" rtl="0" algn="l">
                        <a:lnSpc>
                          <a:spcPct val="100000"/>
                        </a:lnSpc>
                        <a:spcBef>
                          <a:spcPts val="0"/>
                        </a:spcBef>
                        <a:spcAft>
                          <a:spcPts val="800"/>
                        </a:spcAft>
                        <a:buNone/>
                      </a:pPr>
                      <a:r>
                        <a:rPr b="1" lang="en" sz="800">
                          <a:solidFill>
                            <a:srgbClr val="333333"/>
                          </a:solidFill>
                          <a:highlight>
                            <a:srgbClr val="FFFFFF"/>
                          </a:highlight>
                          <a:latin typeface="Roboto Mono"/>
                          <a:ea typeface="Roboto Mono"/>
                          <a:cs typeface="Roboto Mono"/>
                          <a:sym typeface="Roboto Mono"/>
                        </a:rPr>
                        <a:t>Unauthenticated User</a:t>
                      </a:r>
                      <a:endParaRPr b="1" sz="800">
                        <a:solidFill>
                          <a:srgbClr val="333333"/>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B cap="flat" cmpd="sng" w="9525">
                      <a:solidFill>
                        <a:srgbClr val="CCCCCC"/>
                      </a:solidFill>
                      <a:prstDash val="solid"/>
                      <a:round/>
                      <a:headEnd len="sm" w="sm" type="none"/>
                      <a:tailEnd len="sm" w="sm" type="none"/>
                    </a:lnB>
                    <a:solidFill>
                      <a:srgbClr val="EEEEEE"/>
                    </a:solidFill>
                  </a:tcPr>
                </a:tc>
              </a:tr>
              <a:tr h="210150">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Get basic cluster info¹</a:t>
                      </a:r>
                      <a:endParaRPr sz="800">
                        <a:solidFill>
                          <a:srgbClr val="444444"/>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Yes</a:t>
                      </a:r>
                      <a:endParaRPr sz="8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6FF99"/>
                    </a:solidFill>
                  </a:tcPr>
                </a:tc>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Yes</a:t>
                      </a:r>
                      <a:endParaRPr sz="8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6FF99"/>
                    </a:solidFill>
                  </a:tcPr>
                </a:tc>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Yes</a:t>
                      </a:r>
                      <a:endParaRPr sz="8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6FF99"/>
                    </a:solidFill>
                  </a:tcPr>
                </a:tc>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Yes</a:t>
                      </a:r>
                      <a:endParaRPr sz="8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6FF99"/>
                    </a:solidFill>
                  </a:tcPr>
                </a:tc>
              </a:tr>
              <a:tr h="210150">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Zeroize an HSM²</a:t>
                      </a:r>
                      <a:endParaRPr sz="800">
                        <a:solidFill>
                          <a:srgbClr val="444444"/>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Yes</a:t>
                      </a:r>
                      <a:endParaRPr sz="8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6FF99"/>
                    </a:solidFill>
                  </a:tcPr>
                </a:tc>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Yes</a:t>
                      </a:r>
                      <a:endParaRPr sz="8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6FF99"/>
                    </a:solidFill>
                  </a:tcPr>
                </a:tc>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Yes</a:t>
                      </a:r>
                      <a:endParaRPr sz="8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6FF99"/>
                    </a:solidFill>
                  </a:tcPr>
                </a:tc>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Yes</a:t>
                      </a:r>
                      <a:endParaRPr sz="8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6FF99"/>
                    </a:solidFill>
                  </a:tcPr>
                </a:tc>
              </a:tr>
              <a:tr h="210150">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Change own password</a:t>
                      </a:r>
                      <a:endParaRPr sz="800">
                        <a:solidFill>
                          <a:srgbClr val="444444"/>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Yes</a:t>
                      </a:r>
                      <a:endParaRPr sz="8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6FF99"/>
                    </a:solidFill>
                  </a:tcPr>
                </a:tc>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Yes</a:t>
                      </a:r>
                      <a:endParaRPr sz="8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6FF99"/>
                    </a:solidFill>
                  </a:tcPr>
                </a:tc>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Yes</a:t>
                      </a:r>
                      <a:endParaRPr sz="8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6FF99"/>
                    </a:solidFill>
                  </a:tcPr>
                </a:tc>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Not applicable</a:t>
                      </a:r>
                      <a:endParaRPr sz="8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0150">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Change any user's password</a:t>
                      </a:r>
                      <a:endParaRPr sz="800">
                        <a:solidFill>
                          <a:srgbClr val="444444"/>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Yes</a:t>
                      </a:r>
                      <a:endParaRPr sz="8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6FF99"/>
                    </a:solidFill>
                  </a:tcPr>
                </a:tc>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No</a:t>
                      </a:r>
                      <a:endParaRPr sz="8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BBAA"/>
                    </a:solidFill>
                  </a:tcPr>
                </a:tc>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No</a:t>
                      </a:r>
                      <a:endParaRPr sz="8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BBAA"/>
                    </a:solidFill>
                  </a:tcPr>
                </a:tc>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No</a:t>
                      </a:r>
                      <a:endParaRPr sz="8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BBAA"/>
                    </a:solidFill>
                  </a:tcPr>
                </a:tc>
              </a:tr>
              <a:tr h="210150">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Add, remove users</a:t>
                      </a:r>
                      <a:endParaRPr sz="800">
                        <a:solidFill>
                          <a:srgbClr val="444444"/>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Yes</a:t>
                      </a:r>
                      <a:endParaRPr sz="8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6FF99"/>
                    </a:solidFill>
                  </a:tcPr>
                </a:tc>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No</a:t>
                      </a:r>
                      <a:endParaRPr sz="8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BBAA"/>
                    </a:solidFill>
                  </a:tcPr>
                </a:tc>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No</a:t>
                      </a:r>
                      <a:endParaRPr sz="8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BBAA"/>
                    </a:solidFill>
                  </a:tcPr>
                </a:tc>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No</a:t>
                      </a:r>
                      <a:endParaRPr sz="8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BBAA"/>
                    </a:solidFill>
                  </a:tcPr>
                </a:tc>
              </a:tr>
              <a:tr h="210150">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Get sync status³</a:t>
                      </a:r>
                      <a:endParaRPr sz="800">
                        <a:solidFill>
                          <a:srgbClr val="444444"/>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Yes</a:t>
                      </a:r>
                      <a:endParaRPr sz="8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6FF99"/>
                    </a:solidFill>
                  </a:tcPr>
                </a:tc>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Yes</a:t>
                      </a:r>
                      <a:endParaRPr sz="8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6FF99"/>
                    </a:solidFill>
                  </a:tcPr>
                </a:tc>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Yes</a:t>
                      </a:r>
                      <a:endParaRPr sz="8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6FF99"/>
                    </a:solidFill>
                  </a:tcPr>
                </a:tc>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No</a:t>
                      </a:r>
                      <a:endParaRPr sz="8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BBAA"/>
                    </a:solidFill>
                  </a:tcPr>
                </a:tc>
              </a:tr>
              <a:tr h="210150">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Extract, insert masked objects⁴</a:t>
                      </a:r>
                      <a:endParaRPr sz="800">
                        <a:solidFill>
                          <a:srgbClr val="444444"/>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Yes</a:t>
                      </a:r>
                      <a:endParaRPr sz="8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6FF99"/>
                    </a:solidFill>
                  </a:tcPr>
                </a:tc>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Yes</a:t>
                      </a:r>
                      <a:endParaRPr sz="8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6FF99"/>
                    </a:solidFill>
                  </a:tcPr>
                </a:tc>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Yes</a:t>
                      </a:r>
                      <a:endParaRPr sz="8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6FF99"/>
                    </a:solidFill>
                  </a:tcPr>
                </a:tc>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No</a:t>
                      </a:r>
                      <a:endParaRPr sz="8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BBAA"/>
                    </a:solidFill>
                  </a:tcPr>
                </a:tc>
              </a:tr>
              <a:tr h="210150">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Key management functions⁵</a:t>
                      </a:r>
                      <a:endParaRPr sz="800">
                        <a:solidFill>
                          <a:srgbClr val="444444"/>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No</a:t>
                      </a:r>
                      <a:endParaRPr sz="8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BBAA"/>
                    </a:solidFill>
                  </a:tcPr>
                </a:tc>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Yes</a:t>
                      </a:r>
                      <a:endParaRPr sz="8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6FF99"/>
                    </a:solidFill>
                  </a:tcPr>
                </a:tc>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No</a:t>
                      </a:r>
                      <a:endParaRPr sz="8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BBAA"/>
                    </a:solidFill>
                  </a:tcPr>
                </a:tc>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No</a:t>
                      </a:r>
                      <a:endParaRPr sz="8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BBAA"/>
                    </a:solidFill>
                  </a:tcPr>
                </a:tc>
              </a:tr>
              <a:tr h="210150">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Encrypt, decrypt</a:t>
                      </a:r>
                      <a:endParaRPr sz="800">
                        <a:solidFill>
                          <a:srgbClr val="444444"/>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No</a:t>
                      </a:r>
                      <a:endParaRPr sz="8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BBAA"/>
                    </a:solidFill>
                  </a:tcPr>
                </a:tc>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Yes</a:t>
                      </a:r>
                      <a:endParaRPr sz="8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6FF99"/>
                    </a:solidFill>
                  </a:tcPr>
                </a:tc>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No</a:t>
                      </a:r>
                      <a:endParaRPr sz="8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BBAA"/>
                    </a:solidFill>
                  </a:tcPr>
                </a:tc>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No</a:t>
                      </a:r>
                      <a:endParaRPr sz="8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BBAA"/>
                    </a:solidFill>
                  </a:tcPr>
                </a:tc>
              </a:tr>
              <a:tr h="210150">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Sign, verify</a:t>
                      </a:r>
                      <a:endParaRPr sz="800">
                        <a:solidFill>
                          <a:srgbClr val="444444"/>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No</a:t>
                      </a:r>
                      <a:endParaRPr sz="8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BBAA"/>
                    </a:solidFill>
                  </a:tcPr>
                </a:tc>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Yes</a:t>
                      </a:r>
                      <a:endParaRPr sz="8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6FF99"/>
                    </a:solidFill>
                  </a:tcPr>
                </a:tc>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No</a:t>
                      </a:r>
                      <a:endParaRPr sz="8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BBAA"/>
                    </a:solidFill>
                  </a:tcPr>
                </a:tc>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No</a:t>
                      </a:r>
                      <a:endParaRPr sz="8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BBAA"/>
                    </a:solidFill>
                  </a:tcPr>
                </a:tc>
              </a:tr>
              <a:tr h="210150">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Generate digests and HMACs</a:t>
                      </a:r>
                      <a:endParaRPr sz="800">
                        <a:solidFill>
                          <a:srgbClr val="444444"/>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No</a:t>
                      </a:r>
                      <a:endParaRPr sz="8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BBAA"/>
                    </a:solidFill>
                  </a:tcPr>
                </a:tc>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Yes</a:t>
                      </a:r>
                      <a:endParaRPr sz="8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6FF99"/>
                    </a:solidFill>
                  </a:tcPr>
                </a:tc>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No</a:t>
                      </a:r>
                      <a:endParaRPr sz="8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BBAA"/>
                    </a:solidFill>
                  </a:tcPr>
                </a:tc>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No</a:t>
                      </a:r>
                      <a:endParaRPr sz="8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BBAA"/>
                    </a:solidFill>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59"/>
          <p:cNvSpPr txBox="1"/>
          <p:nvPr>
            <p:ph idx="4294967295" type="title"/>
          </p:nvPr>
        </p:nvSpPr>
        <p:spPr>
          <a:xfrm>
            <a:off x="311700" y="22200"/>
            <a:ext cx="8170800" cy="4176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2400">
                <a:latin typeface="Amatic SC"/>
                <a:ea typeface="Amatic SC"/>
                <a:cs typeface="Amatic SC"/>
                <a:sym typeface="Amatic SC"/>
              </a:rPr>
              <a:t>Improve Your Web Server's Security with SSL/TLS Offload in AWS CloudHSM</a:t>
            </a:r>
            <a:endParaRPr sz="2400">
              <a:latin typeface="Amatic SC"/>
              <a:ea typeface="Amatic SC"/>
              <a:cs typeface="Amatic SC"/>
              <a:sym typeface="Amatic SC"/>
            </a:endParaRPr>
          </a:p>
        </p:txBody>
      </p:sp>
      <p:pic>
        <p:nvPicPr>
          <p:cNvPr id="370" name="Google Shape;370;p59"/>
          <p:cNvPicPr preferRelativeResize="0"/>
          <p:nvPr/>
        </p:nvPicPr>
        <p:blipFill>
          <a:blip r:embed="rId3">
            <a:alphaModFix/>
          </a:blip>
          <a:stretch>
            <a:fillRect/>
          </a:stretch>
        </p:blipFill>
        <p:spPr>
          <a:xfrm>
            <a:off x="152400" y="592200"/>
            <a:ext cx="5683175" cy="2282650"/>
          </a:xfrm>
          <a:prstGeom prst="rect">
            <a:avLst/>
          </a:prstGeom>
          <a:noFill/>
          <a:ln>
            <a:noFill/>
          </a:ln>
        </p:spPr>
      </p:pic>
      <p:sp>
        <p:nvSpPr>
          <p:cNvPr id="371" name="Google Shape;371;p59"/>
          <p:cNvSpPr txBox="1"/>
          <p:nvPr/>
        </p:nvSpPr>
        <p:spPr>
          <a:xfrm>
            <a:off x="228600" y="2971800"/>
            <a:ext cx="8560200" cy="1899600"/>
          </a:xfrm>
          <a:prstGeom prst="rect">
            <a:avLst/>
          </a:prstGeom>
          <a:noFill/>
          <a:ln>
            <a:noFill/>
          </a:ln>
        </p:spPr>
        <p:txBody>
          <a:bodyPr anchorCtr="0" anchor="t" bIns="0" lIns="91425" spcFirstLastPara="1" rIns="91425" wrap="square" tIns="0">
            <a:noAutofit/>
          </a:bodyPr>
          <a:lstStyle/>
          <a:p>
            <a:pPr indent="-285750" lvl="0" marL="457200" rtl="0" algn="l">
              <a:lnSpc>
                <a:spcPct val="100000"/>
              </a:lnSpc>
              <a:spcBef>
                <a:spcPts val="1200"/>
              </a:spcBef>
              <a:spcAft>
                <a:spcPts val="0"/>
              </a:spcAft>
              <a:buClr>
                <a:srgbClr val="444444"/>
              </a:buClr>
              <a:buSzPts val="900"/>
              <a:buFont typeface="Roboto Mono"/>
              <a:buAutoNum type="arabicPeriod"/>
            </a:pPr>
            <a:r>
              <a:rPr lang="en" sz="900">
                <a:solidFill>
                  <a:srgbClr val="444444"/>
                </a:solidFill>
                <a:highlight>
                  <a:srgbClr val="FFFFFF"/>
                </a:highlight>
                <a:latin typeface="Roboto Mono"/>
                <a:ea typeface="Roboto Mono"/>
                <a:cs typeface="Roboto Mono"/>
                <a:sym typeface="Roboto Mono"/>
              </a:rPr>
              <a:t>The client sends a hello message to the server.</a:t>
            </a:r>
            <a:endParaRPr sz="900">
              <a:solidFill>
                <a:srgbClr val="444444"/>
              </a:solidFill>
              <a:highlight>
                <a:srgbClr val="FFFFFF"/>
              </a:highlight>
              <a:latin typeface="Roboto Mono"/>
              <a:ea typeface="Roboto Mono"/>
              <a:cs typeface="Roboto Mono"/>
              <a:sym typeface="Roboto Mono"/>
            </a:endParaRPr>
          </a:p>
          <a:p>
            <a:pPr indent="-285750" lvl="0" marL="457200" rtl="0" algn="l">
              <a:lnSpc>
                <a:spcPct val="100000"/>
              </a:lnSpc>
              <a:spcBef>
                <a:spcPts val="0"/>
              </a:spcBef>
              <a:spcAft>
                <a:spcPts val="0"/>
              </a:spcAft>
              <a:buClr>
                <a:srgbClr val="444444"/>
              </a:buClr>
              <a:buSzPts val="900"/>
              <a:buFont typeface="Roboto Mono"/>
              <a:buAutoNum type="arabicPeriod"/>
            </a:pPr>
            <a:r>
              <a:rPr lang="en" sz="900">
                <a:solidFill>
                  <a:srgbClr val="444444"/>
                </a:solidFill>
                <a:highlight>
                  <a:srgbClr val="FFFFFF"/>
                </a:highlight>
                <a:latin typeface="Roboto Mono"/>
                <a:ea typeface="Roboto Mono"/>
                <a:cs typeface="Roboto Mono"/>
                <a:sym typeface="Roboto Mono"/>
              </a:rPr>
              <a:t>The server responds with a hello message and sends the server's certificate.</a:t>
            </a:r>
            <a:endParaRPr sz="900">
              <a:solidFill>
                <a:srgbClr val="444444"/>
              </a:solidFill>
              <a:highlight>
                <a:srgbClr val="FFFFFF"/>
              </a:highlight>
              <a:latin typeface="Roboto Mono"/>
              <a:ea typeface="Roboto Mono"/>
              <a:cs typeface="Roboto Mono"/>
              <a:sym typeface="Roboto Mono"/>
            </a:endParaRPr>
          </a:p>
          <a:p>
            <a:pPr indent="-285750" lvl="0" marL="457200" rtl="0" algn="l">
              <a:lnSpc>
                <a:spcPct val="100000"/>
              </a:lnSpc>
              <a:spcBef>
                <a:spcPts val="0"/>
              </a:spcBef>
              <a:spcAft>
                <a:spcPts val="0"/>
              </a:spcAft>
              <a:buClr>
                <a:srgbClr val="444444"/>
              </a:buClr>
              <a:buSzPts val="900"/>
              <a:buFont typeface="Roboto Mono"/>
              <a:buAutoNum type="arabicPeriod"/>
            </a:pPr>
            <a:r>
              <a:rPr lang="en" sz="900">
                <a:solidFill>
                  <a:srgbClr val="444444"/>
                </a:solidFill>
                <a:highlight>
                  <a:srgbClr val="FFFFFF"/>
                </a:highlight>
                <a:latin typeface="Roboto Mono"/>
                <a:ea typeface="Roboto Mono"/>
                <a:cs typeface="Roboto Mono"/>
                <a:sym typeface="Roboto Mono"/>
              </a:rPr>
              <a:t>The client performs the following actions:</a:t>
            </a:r>
            <a:endParaRPr sz="900">
              <a:solidFill>
                <a:srgbClr val="444444"/>
              </a:solidFill>
              <a:highlight>
                <a:srgbClr val="FFFFFF"/>
              </a:highlight>
              <a:latin typeface="Roboto Mono"/>
              <a:ea typeface="Roboto Mono"/>
              <a:cs typeface="Roboto Mono"/>
              <a:sym typeface="Roboto Mono"/>
            </a:endParaRPr>
          </a:p>
          <a:p>
            <a:pPr indent="-285750" lvl="1" marL="914400" rtl="0" algn="l">
              <a:lnSpc>
                <a:spcPct val="100000"/>
              </a:lnSpc>
              <a:spcBef>
                <a:spcPts val="0"/>
              </a:spcBef>
              <a:spcAft>
                <a:spcPts val="0"/>
              </a:spcAft>
              <a:buClr>
                <a:srgbClr val="444444"/>
              </a:buClr>
              <a:buSzPts val="900"/>
              <a:buFont typeface="Roboto Mono"/>
              <a:buAutoNum type="alphaLcPeriod"/>
            </a:pPr>
            <a:r>
              <a:rPr lang="en" sz="900">
                <a:solidFill>
                  <a:srgbClr val="444444"/>
                </a:solidFill>
                <a:highlight>
                  <a:srgbClr val="FFFFFF"/>
                </a:highlight>
                <a:latin typeface="Roboto Mono"/>
                <a:ea typeface="Roboto Mono"/>
                <a:cs typeface="Roboto Mono"/>
                <a:sym typeface="Roboto Mono"/>
              </a:rPr>
              <a:t>Verifies that the SSL/TLS server certificate is signed by a root certificate that the client trusts.</a:t>
            </a:r>
            <a:endParaRPr sz="900">
              <a:solidFill>
                <a:srgbClr val="444444"/>
              </a:solidFill>
              <a:highlight>
                <a:srgbClr val="FFFFFF"/>
              </a:highlight>
              <a:latin typeface="Roboto Mono"/>
              <a:ea typeface="Roboto Mono"/>
              <a:cs typeface="Roboto Mono"/>
              <a:sym typeface="Roboto Mono"/>
            </a:endParaRPr>
          </a:p>
          <a:p>
            <a:pPr indent="-285750" lvl="1" marL="914400" rtl="0" algn="l">
              <a:lnSpc>
                <a:spcPct val="100000"/>
              </a:lnSpc>
              <a:spcBef>
                <a:spcPts val="0"/>
              </a:spcBef>
              <a:spcAft>
                <a:spcPts val="0"/>
              </a:spcAft>
              <a:buClr>
                <a:srgbClr val="444444"/>
              </a:buClr>
              <a:buSzPts val="900"/>
              <a:buFont typeface="Roboto Mono"/>
              <a:buAutoNum type="alphaLcPeriod"/>
            </a:pPr>
            <a:r>
              <a:rPr lang="en" sz="900">
                <a:solidFill>
                  <a:srgbClr val="444444"/>
                </a:solidFill>
                <a:highlight>
                  <a:srgbClr val="FFFFFF"/>
                </a:highlight>
                <a:latin typeface="Roboto Mono"/>
                <a:ea typeface="Roboto Mono"/>
                <a:cs typeface="Roboto Mono"/>
                <a:sym typeface="Roboto Mono"/>
              </a:rPr>
              <a:t>Extracts the public key from the server certificate.</a:t>
            </a:r>
            <a:endParaRPr sz="900">
              <a:solidFill>
                <a:srgbClr val="444444"/>
              </a:solidFill>
              <a:highlight>
                <a:srgbClr val="FFFFFF"/>
              </a:highlight>
              <a:latin typeface="Roboto Mono"/>
              <a:ea typeface="Roboto Mono"/>
              <a:cs typeface="Roboto Mono"/>
              <a:sym typeface="Roboto Mono"/>
            </a:endParaRPr>
          </a:p>
          <a:p>
            <a:pPr indent="-285750" lvl="1" marL="914400" rtl="0" algn="l">
              <a:lnSpc>
                <a:spcPct val="100000"/>
              </a:lnSpc>
              <a:spcBef>
                <a:spcPts val="0"/>
              </a:spcBef>
              <a:spcAft>
                <a:spcPts val="0"/>
              </a:spcAft>
              <a:buClr>
                <a:srgbClr val="444444"/>
              </a:buClr>
              <a:buSzPts val="900"/>
              <a:buFont typeface="Roboto Mono"/>
              <a:buAutoNum type="alphaLcPeriod"/>
            </a:pPr>
            <a:r>
              <a:rPr lang="en" sz="900">
                <a:solidFill>
                  <a:srgbClr val="444444"/>
                </a:solidFill>
                <a:highlight>
                  <a:srgbClr val="FFFFFF"/>
                </a:highlight>
                <a:latin typeface="Roboto Mono"/>
                <a:ea typeface="Roboto Mono"/>
                <a:cs typeface="Roboto Mono"/>
                <a:sym typeface="Roboto Mono"/>
              </a:rPr>
              <a:t>Generates a premaster secret and encrypts it with the server's public key.</a:t>
            </a:r>
            <a:endParaRPr sz="900">
              <a:solidFill>
                <a:srgbClr val="444444"/>
              </a:solidFill>
              <a:highlight>
                <a:srgbClr val="FFFFFF"/>
              </a:highlight>
              <a:latin typeface="Roboto Mono"/>
              <a:ea typeface="Roboto Mono"/>
              <a:cs typeface="Roboto Mono"/>
              <a:sym typeface="Roboto Mono"/>
            </a:endParaRPr>
          </a:p>
          <a:p>
            <a:pPr indent="-285750" lvl="1" marL="914400" rtl="0" algn="l">
              <a:lnSpc>
                <a:spcPct val="100000"/>
              </a:lnSpc>
              <a:spcBef>
                <a:spcPts val="0"/>
              </a:spcBef>
              <a:spcAft>
                <a:spcPts val="0"/>
              </a:spcAft>
              <a:buClr>
                <a:srgbClr val="444444"/>
              </a:buClr>
              <a:buSzPts val="900"/>
              <a:buFont typeface="Roboto Mono"/>
              <a:buAutoNum type="alphaLcPeriod"/>
            </a:pPr>
            <a:r>
              <a:rPr lang="en" sz="900">
                <a:solidFill>
                  <a:srgbClr val="444444"/>
                </a:solidFill>
                <a:highlight>
                  <a:srgbClr val="FFFFFF"/>
                </a:highlight>
                <a:latin typeface="Roboto Mono"/>
                <a:ea typeface="Roboto Mono"/>
                <a:cs typeface="Roboto Mono"/>
                <a:sym typeface="Roboto Mono"/>
              </a:rPr>
              <a:t>Sends the encrypted premaster secret to the server.</a:t>
            </a:r>
            <a:endParaRPr sz="900">
              <a:solidFill>
                <a:srgbClr val="444444"/>
              </a:solidFill>
              <a:highlight>
                <a:srgbClr val="FFFFFF"/>
              </a:highlight>
              <a:latin typeface="Roboto Mono"/>
              <a:ea typeface="Roboto Mono"/>
              <a:cs typeface="Roboto Mono"/>
              <a:sym typeface="Roboto Mono"/>
            </a:endParaRPr>
          </a:p>
          <a:p>
            <a:pPr indent="-285750" lvl="0" marL="457200" rtl="0" algn="l">
              <a:lnSpc>
                <a:spcPct val="100000"/>
              </a:lnSpc>
              <a:spcBef>
                <a:spcPts val="0"/>
              </a:spcBef>
              <a:spcAft>
                <a:spcPts val="0"/>
              </a:spcAft>
              <a:buClr>
                <a:srgbClr val="444444"/>
              </a:buClr>
              <a:buSzPts val="900"/>
              <a:buFont typeface="Roboto Mono"/>
              <a:buAutoNum type="arabicPeriod"/>
            </a:pPr>
            <a:r>
              <a:rPr lang="en" sz="900">
                <a:solidFill>
                  <a:srgbClr val="444444"/>
                </a:solidFill>
                <a:highlight>
                  <a:srgbClr val="FFFFFF"/>
                </a:highlight>
                <a:latin typeface="Roboto Mono"/>
                <a:ea typeface="Roboto Mono"/>
                <a:cs typeface="Roboto Mono"/>
                <a:sym typeface="Roboto Mono"/>
              </a:rPr>
              <a:t>To decrypt the client's premaster secret, the server sends it to the HSM. The HSM uses the private key in the HSM to decrypt the premaster secret and then it sends the premaster secret to the server. Independently, the client and server each use the premaster secret and some information from the hello messages to calculate a master secret.</a:t>
            </a:r>
            <a:endParaRPr sz="900">
              <a:solidFill>
                <a:srgbClr val="444444"/>
              </a:solidFill>
              <a:highlight>
                <a:srgbClr val="FFFFFF"/>
              </a:highlight>
              <a:latin typeface="Roboto Mono"/>
              <a:ea typeface="Roboto Mono"/>
              <a:cs typeface="Roboto Mono"/>
              <a:sym typeface="Roboto Mono"/>
            </a:endParaRPr>
          </a:p>
          <a:p>
            <a:pPr indent="-285750" lvl="0" marL="457200" rtl="0" algn="l">
              <a:lnSpc>
                <a:spcPct val="100000"/>
              </a:lnSpc>
              <a:spcBef>
                <a:spcPts val="0"/>
              </a:spcBef>
              <a:spcAft>
                <a:spcPts val="0"/>
              </a:spcAft>
              <a:buClr>
                <a:srgbClr val="444444"/>
              </a:buClr>
              <a:buSzPts val="900"/>
              <a:buFont typeface="Roboto Mono"/>
              <a:buAutoNum type="arabicPeriod"/>
            </a:pPr>
            <a:r>
              <a:rPr lang="en" sz="900">
                <a:solidFill>
                  <a:srgbClr val="444444"/>
                </a:solidFill>
                <a:highlight>
                  <a:srgbClr val="FFFFFF"/>
                </a:highlight>
                <a:latin typeface="Roboto Mono"/>
                <a:ea typeface="Roboto Mono"/>
                <a:cs typeface="Roboto Mono"/>
                <a:sym typeface="Roboto Mono"/>
              </a:rPr>
              <a:t>The handshake process ends. For the rest of the session, all messages sent between the client and the server are encrypted with derivatives of the master secret.</a:t>
            </a:r>
            <a:endParaRPr sz="900">
              <a:solidFill>
                <a:srgbClr val="444444"/>
              </a:solidFill>
              <a:highlight>
                <a:srgbClr val="FFFFFF"/>
              </a:highlight>
              <a:latin typeface="Roboto Mono"/>
              <a:ea typeface="Roboto Mono"/>
              <a:cs typeface="Roboto Mono"/>
              <a:sym typeface="Roboto Mon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2CC"/>
        </a:solidFill>
      </p:bgPr>
    </p:bg>
    <p:spTree>
      <p:nvGrpSpPr>
        <p:cNvPr id="375" name="Shape 375"/>
        <p:cNvGrpSpPr/>
        <p:nvPr/>
      </p:nvGrpSpPr>
      <p:grpSpPr>
        <a:xfrm>
          <a:off x="0" y="0"/>
          <a:ext cx="0" cy="0"/>
          <a:chOff x="0" y="0"/>
          <a:chExt cx="0" cy="0"/>
        </a:xfrm>
      </p:grpSpPr>
      <p:sp>
        <p:nvSpPr>
          <p:cNvPr id="376" name="Google Shape;376;p60"/>
          <p:cNvSpPr txBox="1"/>
          <p:nvPr>
            <p:ph type="title"/>
          </p:nvPr>
        </p:nvSpPr>
        <p:spPr>
          <a:xfrm>
            <a:off x="311700" y="1240275"/>
            <a:ext cx="8520600" cy="198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7200">
                <a:highlight>
                  <a:schemeClr val="accent4"/>
                </a:highlight>
              </a:rPr>
              <a:t>waf</a:t>
            </a:r>
            <a:endParaRPr sz="7200">
              <a:highlight>
                <a:schemeClr val="accent4"/>
              </a:high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61"/>
          <p:cNvSpPr txBox="1"/>
          <p:nvPr>
            <p:ph idx="4294967295" type="title"/>
          </p:nvPr>
        </p:nvSpPr>
        <p:spPr>
          <a:xfrm>
            <a:off x="311700" y="22200"/>
            <a:ext cx="8170800" cy="4176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3000">
                <a:latin typeface="Amatic SC"/>
                <a:ea typeface="Amatic SC"/>
                <a:cs typeface="Amatic SC"/>
                <a:sym typeface="Amatic SC"/>
              </a:rPr>
              <a:t>AWS WAF can be applied to APIG, ALB or CF</a:t>
            </a:r>
            <a:endParaRPr sz="3000">
              <a:solidFill>
                <a:schemeClr val="dk1"/>
              </a:solidFill>
              <a:latin typeface="Amatic SC"/>
              <a:ea typeface="Amatic SC"/>
              <a:cs typeface="Amatic SC"/>
              <a:sym typeface="Amatic SC"/>
            </a:endParaRPr>
          </a:p>
        </p:txBody>
      </p:sp>
      <p:sp>
        <p:nvSpPr>
          <p:cNvPr id="382" name="Google Shape;382;p61"/>
          <p:cNvSpPr txBox="1"/>
          <p:nvPr/>
        </p:nvSpPr>
        <p:spPr>
          <a:xfrm>
            <a:off x="378625" y="381000"/>
            <a:ext cx="8565300" cy="337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lang="en" sz="1000">
                <a:solidFill>
                  <a:srgbClr val="444444"/>
                </a:solidFill>
                <a:highlight>
                  <a:srgbClr val="FFFFFF"/>
                </a:highlight>
                <a:latin typeface="Roboto Mono"/>
                <a:ea typeface="Roboto Mono"/>
                <a:cs typeface="Roboto Mono"/>
                <a:sym typeface="Roboto Mono"/>
              </a:rPr>
              <a:t>At the simplest level, AWS WAF lets you choose one of the following behaviors:</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1200"/>
              </a:spcBef>
              <a:spcAft>
                <a:spcPts val="0"/>
              </a:spcAft>
              <a:buClr>
                <a:srgbClr val="444444"/>
              </a:buClr>
              <a:buSzPts val="1000"/>
              <a:buChar char="●"/>
            </a:pPr>
            <a:r>
              <a:rPr b="1" lang="en" sz="1000">
                <a:solidFill>
                  <a:srgbClr val="444444"/>
                </a:solidFill>
                <a:highlight>
                  <a:srgbClr val="FFFFFF"/>
                </a:highlight>
                <a:latin typeface="Roboto Mono"/>
                <a:ea typeface="Roboto Mono"/>
                <a:cs typeface="Roboto Mono"/>
                <a:sym typeface="Roboto Mono"/>
              </a:rPr>
              <a:t>Allow all requests except the ones that you specify</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0"/>
              </a:spcBef>
              <a:spcAft>
                <a:spcPts val="0"/>
              </a:spcAft>
              <a:buClr>
                <a:srgbClr val="444444"/>
              </a:buClr>
              <a:buSzPts val="1000"/>
              <a:buChar char="●"/>
            </a:pPr>
            <a:r>
              <a:rPr b="1" lang="en" sz="1000">
                <a:solidFill>
                  <a:srgbClr val="444444"/>
                </a:solidFill>
                <a:highlight>
                  <a:srgbClr val="FFFFFF"/>
                </a:highlight>
                <a:latin typeface="Roboto Mono"/>
                <a:ea typeface="Roboto Mono"/>
                <a:cs typeface="Roboto Mono"/>
                <a:sym typeface="Roboto Mono"/>
              </a:rPr>
              <a:t>Block all requests except the ones that you specify</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0"/>
              </a:spcBef>
              <a:spcAft>
                <a:spcPts val="0"/>
              </a:spcAft>
              <a:buClr>
                <a:srgbClr val="444444"/>
              </a:buClr>
              <a:buSzPts val="1000"/>
              <a:buChar char="●"/>
            </a:pPr>
            <a:r>
              <a:rPr b="1" lang="en" sz="1000">
                <a:solidFill>
                  <a:srgbClr val="444444"/>
                </a:solidFill>
                <a:highlight>
                  <a:srgbClr val="FFFFFF"/>
                </a:highlight>
                <a:latin typeface="Roboto Mono"/>
                <a:ea typeface="Roboto Mono"/>
                <a:cs typeface="Roboto Mono"/>
                <a:sym typeface="Roboto Mono"/>
              </a:rPr>
              <a:t>Count the requests that match the properties that you specify</a:t>
            </a:r>
            <a:endParaRPr b="1" sz="10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1200"/>
              </a:spcBef>
              <a:spcAft>
                <a:spcPts val="0"/>
              </a:spcAft>
              <a:buNone/>
            </a:pPr>
            <a:r>
              <a:rPr b="1" lang="en" sz="1000">
                <a:solidFill>
                  <a:srgbClr val="444444"/>
                </a:solidFill>
                <a:highlight>
                  <a:srgbClr val="FFFFFF"/>
                </a:highlight>
                <a:latin typeface="Roboto Mono"/>
                <a:ea typeface="Roboto Mono"/>
                <a:cs typeface="Roboto Mono"/>
                <a:sym typeface="Roboto Mono"/>
              </a:rPr>
              <a:t>Additionally:</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1200"/>
              </a:spcBef>
              <a:spcAft>
                <a:spcPts val="0"/>
              </a:spcAft>
              <a:buClr>
                <a:srgbClr val="444444"/>
              </a:buClr>
              <a:buSzPts val="1000"/>
              <a:buFont typeface="Roboto Mono"/>
              <a:buChar char="●"/>
            </a:pPr>
            <a:r>
              <a:rPr lang="en" sz="1000">
                <a:solidFill>
                  <a:srgbClr val="444444"/>
                </a:solidFill>
                <a:highlight>
                  <a:srgbClr val="FFFFFF"/>
                </a:highlight>
                <a:latin typeface="Roboto Mono"/>
                <a:ea typeface="Roboto Mono"/>
                <a:cs typeface="Roboto Mono"/>
                <a:sym typeface="Roboto Mono"/>
              </a:rPr>
              <a:t>Define conditions by using characteristics of web requests such as the following:</a:t>
            </a:r>
            <a:endParaRPr sz="1000">
              <a:solidFill>
                <a:srgbClr val="444444"/>
              </a:solidFill>
              <a:highlight>
                <a:srgbClr val="FFFFFF"/>
              </a:highlight>
              <a:latin typeface="Roboto Mono"/>
              <a:ea typeface="Roboto Mono"/>
              <a:cs typeface="Roboto Mono"/>
              <a:sym typeface="Roboto Mono"/>
            </a:endParaRPr>
          </a:p>
          <a:p>
            <a:pPr indent="-292100" lvl="1" marL="914400" rtl="0" algn="l">
              <a:lnSpc>
                <a:spcPct val="100000"/>
              </a:lnSpc>
              <a:spcBef>
                <a:spcPts val="0"/>
              </a:spcBef>
              <a:spcAft>
                <a:spcPts val="0"/>
              </a:spcAft>
              <a:buClr>
                <a:srgbClr val="444444"/>
              </a:buClr>
              <a:buSzPts val="1000"/>
              <a:buFont typeface="Roboto Mono"/>
              <a:buChar char="○"/>
            </a:pPr>
            <a:r>
              <a:rPr lang="en" sz="1000">
                <a:solidFill>
                  <a:srgbClr val="444444"/>
                </a:solidFill>
                <a:highlight>
                  <a:srgbClr val="FFFFFF"/>
                </a:highlight>
                <a:latin typeface="Roboto Mono"/>
                <a:ea typeface="Roboto Mono"/>
                <a:cs typeface="Roboto Mono"/>
                <a:sym typeface="Roboto Mono"/>
              </a:rPr>
              <a:t>IP addresses that requests originate from, Country that requests originate from, Values in request headers, Strings that appear in requests, either specific strings or string that match regular expression (regex) patterns, Length of requests, Presence of SQL code that is likely to be malicious (known as </a:t>
            </a:r>
            <a:r>
              <a:rPr i="1" lang="en" sz="1000">
                <a:solidFill>
                  <a:srgbClr val="444444"/>
                </a:solidFill>
                <a:highlight>
                  <a:srgbClr val="FFFFFF"/>
                </a:highlight>
                <a:latin typeface="Roboto Mono"/>
                <a:ea typeface="Roboto Mono"/>
                <a:cs typeface="Roboto Mono"/>
                <a:sym typeface="Roboto Mono"/>
              </a:rPr>
              <a:t>SQL injection</a:t>
            </a:r>
            <a:r>
              <a:rPr lang="en" sz="1000">
                <a:solidFill>
                  <a:srgbClr val="444444"/>
                </a:solidFill>
                <a:highlight>
                  <a:srgbClr val="FFFFFF"/>
                </a:highlight>
                <a:latin typeface="Roboto Mono"/>
                <a:ea typeface="Roboto Mono"/>
                <a:cs typeface="Roboto Mono"/>
                <a:sym typeface="Roboto Mono"/>
              </a:rPr>
              <a:t>), XSS</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0"/>
              </a:spcBef>
              <a:spcAft>
                <a:spcPts val="0"/>
              </a:spcAft>
              <a:buClr>
                <a:srgbClr val="444444"/>
              </a:buClr>
              <a:buSzPts val="1000"/>
              <a:buFont typeface="Roboto Mono"/>
              <a:buChar char="●"/>
            </a:pPr>
            <a:r>
              <a:rPr lang="en" sz="1000">
                <a:solidFill>
                  <a:srgbClr val="444444"/>
                </a:solidFill>
                <a:highlight>
                  <a:srgbClr val="FFFFFF"/>
                </a:highlight>
                <a:latin typeface="Roboto Mono"/>
                <a:ea typeface="Roboto Mono"/>
                <a:cs typeface="Roboto Mono"/>
                <a:sym typeface="Roboto Mono"/>
              </a:rPr>
              <a:t>Rules that can allow, block, or count web requests that meet the specified conditions. Alternatively, rules can block or count web requests that not only meet the specified conditions, but also exceed a specified number of requests in any 5-minute period.</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0"/>
              </a:spcBef>
              <a:spcAft>
                <a:spcPts val="0"/>
              </a:spcAft>
              <a:buClr>
                <a:srgbClr val="444444"/>
              </a:buClr>
              <a:buSzPts val="1000"/>
              <a:buFont typeface="Roboto Mono"/>
              <a:buChar char="●"/>
            </a:pPr>
            <a:r>
              <a:rPr lang="en" sz="1000">
                <a:solidFill>
                  <a:srgbClr val="444444"/>
                </a:solidFill>
                <a:highlight>
                  <a:srgbClr val="FFFFFF"/>
                </a:highlight>
                <a:latin typeface="Roboto Mono"/>
                <a:ea typeface="Roboto Mono"/>
                <a:cs typeface="Roboto Mono"/>
                <a:sym typeface="Roboto Mono"/>
              </a:rPr>
              <a:t>Rules that you can reuse for multiple web applications.</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0"/>
              </a:spcBef>
              <a:spcAft>
                <a:spcPts val="0"/>
              </a:spcAft>
              <a:buClr>
                <a:srgbClr val="444444"/>
              </a:buClr>
              <a:buSzPts val="1000"/>
              <a:buFont typeface="Roboto Mono"/>
              <a:buChar char="●"/>
            </a:pPr>
            <a:r>
              <a:rPr lang="en" sz="1000">
                <a:solidFill>
                  <a:srgbClr val="444444"/>
                </a:solidFill>
                <a:highlight>
                  <a:srgbClr val="FFFFFF"/>
                </a:highlight>
                <a:latin typeface="Roboto Mono"/>
                <a:ea typeface="Roboto Mono"/>
                <a:cs typeface="Roboto Mono"/>
                <a:sym typeface="Roboto Mono"/>
              </a:rPr>
              <a:t>Real-time metrics and sampled web requests.</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0"/>
              </a:spcBef>
              <a:spcAft>
                <a:spcPts val="0"/>
              </a:spcAft>
              <a:buClr>
                <a:srgbClr val="444444"/>
              </a:buClr>
              <a:buSzPts val="1000"/>
              <a:buFont typeface="Roboto Mono"/>
              <a:buChar char="●"/>
            </a:pPr>
            <a:r>
              <a:rPr lang="en" sz="1000">
                <a:solidFill>
                  <a:srgbClr val="444444"/>
                </a:solidFill>
                <a:highlight>
                  <a:srgbClr val="FFFFFF"/>
                </a:highlight>
                <a:latin typeface="Roboto Mono"/>
                <a:ea typeface="Roboto Mono"/>
                <a:cs typeface="Roboto Mono"/>
                <a:sym typeface="Roboto Mono"/>
              </a:rPr>
              <a:t>Automated administration using the AWS WAF API</a:t>
            </a:r>
            <a:endParaRPr sz="10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1400"/>
              </a:spcBef>
              <a:spcAft>
                <a:spcPts val="0"/>
              </a:spcAft>
              <a:buNone/>
            </a:pPr>
            <a:r>
              <a:rPr b="1" lang="en" sz="1000">
                <a:solidFill>
                  <a:srgbClr val="CC6600"/>
                </a:solidFill>
                <a:highlight>
                  <a:srgbClr val="FFFFFF"/>
                </a:highlight>
                <a:latin typeface="Roboto Mono"/>
                <a:ea typeface="Roboto Mono"/>
                <a:cs typeface="Roboto Mono"/>
                <a:sym typeface="Roboto Mono"/>
              </a:rPr>
              <a:t>AWS Shield</a:t>
            </a:r>
            <a:endParaRPr b="1" sz="1000">
              <a:solidFill>
                <a:srgbClr val="CC6600"/>
              </a:solidFill>
              <a:highlight>
                <a:srgbClr val="FFFFFF"/>
              </a:highlight>
              <a:latin typeface="Roboto Mono"/>
              <a:ea typeface="Roboto Mono"/>
              <a:cs typeface="Roboto Mono"/>
              <a:sym typeface="Roboto Mono"/>
            </a:endParaRPr>
          </a:p>
          <a:p>
            <a:pPr indent="0" lvl="0" marL="0" rtl="0" algn="l">
              <a:lnSpc>
                <a:spcPct val="100000"/>
              </a:lnSpc>
              <a:spcBef>
                <a:spcPts val="1400"/>
              </a:spcBef>
              <a:spcAft>
                <a:spcPts val="0"/>
              </a:spcAft>
              <a:buNone/>
            </a:pPr>
            <a:r>
              <a:rPr lang="en" sz="1000">
                <a:solidFill>
                  <a:srgbClr val="444444"/>
                </a:solidFill>
                <a:highlight>
                  <a:srgbClr val="FFFFFF"/>
                </a:highlight>
                <a:latin typeface="Roboto Mono"/>
                <a:ea typeface="Roboto Mono"/>
                <a:cs typeface="Roboto Mono"/>
                <a:sym typeface="Roboto Mono"/>
              </a:rPr>
              <a:t>You can use AWS WAF web access control lists (web ACLs) to help minimize the effects of a DDoS attack. For additional protection against DDoS attacks, AWS provides AWS Shield Standard &amp; Advanced. AWS Shield Advanced provides expanded DDoS attack protection for your Amazon EC2 instances, Elastic Load Balancing load balancers, CloudFront distributions, and Route 53 hosted zones. AWS Shield Advanced incurs additional charges.</a:t>
            </a:r>
            <a:endParaRPr sz="10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1200"/>
              </a:spcBef>
              <a:spcAft>
                <a:spcPts val="1200"/>
              </a:spcAft>
              <a:buNone/>
            </a:pPr>
            <a:r>
              <a:t/>
            </a:r>
            <a:endParaRPr sz="1000">
              <a:solidFill>
                <a:srgbClr val="444444"/>
              </a:solidFill>
              <a:highlight>
                <a:srgbClr val="FFFFFF"/>
              </a:highlight>
              <a:latin typeface="Roboto Mono"/>
              <a:ea typeface="Roboto Mono"/>
              <a:cs typeface="Roboto Mono"/>
              <a:sym typeface="Roboto Mono"/>
            </a:endParaRPr>
          </a:p>
        </p:txBody>
      </p:sp>
      <p:sp>
        <p:nvSpPr>
          <p:cNvPr id="383" name="Google Shape;383;p61"/>
          <p:cNvSpPr txBox="1"/>
          <p:nvPr/>
        </p:nvSpPr>
        <p:spPr>
          <a:xfrm>
            <a:off x="7803375" y="3211825"/>
            <a:ext cx="1212000" cy="4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Mono"/>
                <a:ea typeface="Roboto Mono"/>
                <a:cs typeface="Roboto Mono"/>
                <a:sym typeface="Roboto Mono"/>
              </a:rPr>
              <a:t>Lambda authorizers</a:t>
            </a:r>
            <a:endParaRPr sz="1200">
              <a:solidFill>
                <a:srgbClr val="FFFFFF"/>
              </a:solidFill>
              <a:latin typeface="Roboto Mono"/>
              <a:ea typeface="Roboto Mono"/>
              <a:cs typeface="Roboto Mono"/>
              <a:sym typeface="Roboto Mon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62"/>
          <p:cNvSpPr txBox="1"/>
          <p:nvPr>
            <p:ph idx="4294967295" type="title"/>
          </p:nvPr>
        </p:nvSpPr>
        <p:spPr>
          <a:xfrm>
            <a:off x="311700" y="22200"/>
            <a:ext cx="8170800" cy="4176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3000">
                <a:latin typeface="Amatic SC"/>
                <a:ea typeface="Amatic SC"/>
                <a:cs typeface="Amatic SC"/>
                <a:sym typeface="Amatic SC"/>
              </a:rPr>
              <a:t>AWS WAF can be applied to APIG, ALB or CF</a:t>
            </a:r>
            <a:endParaRPr sz="3000">
              <a:solidFill>
                <a:schemeClr val="dk1"/>
              </a:solidFill>
              <a:latin typeface="Amatic SC"/>
              <a:ea typeface="Amatic SC"/>
              <a:cs typeface="Amatic SC"/>
              <a:sym typeface="Amatic SC"/>
            </a:endParaRPr>
          </a:p>
        </p:txBody>
      </p:sp>
      <p:sp>
        <p:nvSpPr>
          <p:cNvPr id="389" name="Google Shape;389;p62"/>
          <p:cNvSpPr txBox="1"/>
          <p:nvPr/>
        </p:nvSpPr>
        <p:spPr>
          <a:xfrm>
            <a:off x="378625" y="381000"/>
            <a:ext cx="8565300" cy="337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lang="en" sz="1000">
                <a:solidFill>
                  <a:srgbClr val="444444"/>
                </a:solidFill>
                <a:highlight>
                  <a:srgbClr val="FFFFFF"/>
                </a:highlight>
                <a:latin typeface="Roboto Mono"/>
                <a:ea typeface="Roboto Mono"/>
                <a:cs typeface="Roboto Mono"/>
                <a:sym typeface="Roboto Mono"/>
              </a:rPr>
              <a:t>Types of implementations:</a:t>
            </a:r>
            <a:endParaRPr b="1"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1200"/>
              </a:spcBef>
              <a:spcAft>
                <a:spcPts val="0"/>
              </a:spcAft>
              <a:buSzPts val="1000"/>
              <a:buFont typeface="Roboto Mono"/>
              <a:buAutoNum type="arabicPeriod"/>
            </a:pPr>
            <a:r>
              <a:rPr b="1" lang="en" sz="1000">
                <a:latin typeface="Roboto Mono"/>
                <a:ea typeface="Roboto Mono"/>
                <a:cs typeface="Roboto Mono"/>
                <a:sym typeface="Roboto Mono"/>
              </a:rPr>
              <a:t>Custom - WAF Security Automation</a:t>
            </a:r>
            <a:endParaRPr b="1" sz="1000">
              <a:latin typeface="Roboto Mono"/>
              <a:ea typeface="Roboto Mono"/>
              <a:cs typeface="Roboto Mono"/>
              <a:sym typeface="Roboto Mono"/>
            </a:endParaRPr>
          </a:p>
          <a:p>
            <a:pPr indent="0" lvl="0" marL="457200" rtl="0" algn="l">
              <a:lnSpc>
                <a:spcPct val="100000"/>
              </a:lnSpc>
              <a:spcBef>
                <a:spcPts val="0"/>
              </a:spcBef>
              <a:spcAft>
                <a:spcPts val="0"/>
              </a:spcAft>
              <a:buNone/>
            </a:pPr>
            <a:r>
              <a:t/>
            </a:r>
            <a:endParaRPr sz="1000">
              <a:solidFill>
                <a:srgbClr val="333333"/>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33333"/>
                </a:solidFill>
                <a:latin typeface="Roboto Mono"/>
                <a:ea typeface="Roboto Mono"/>
                <a:cs typeface="Roboto Mono"/>
                <a:sym typeface="Roboto Mono"/>
              </a:rPr>
              <a:t>AWS offers a solution that uses AWS CloudFormation to automatically deploy a set of AWS WAF rules designed to filter common web-based attacks. Users can select from preconfigured protective features that define the rules included in an AWS WAF web access control list (web ACL). Once the solution is deployed, AWS WAF will begin inspecting web requests to the user’s existing Amazon CloudFront distributions or Application Load Balancers, and block </a:t>
            </a:r>
            <a:endParaRPr sz="1000">
              <a:solidFill>
                <a:srgbClr val="333333"/>
              </a:solidFill>
              <a:latin typeface="Roboto Mono"/>
              <a:ea typeface="Roboto Mono"/>
              <a:cs typeface="Roboto Mono"/>
              <a:sym typeface="Roboto Mono"/>
            </a:endParaRPr>
          </a:p>
          <a:p>
            <a:pPr indent="0" lvl="0" marL="457200" rtl="0" algn="l">
              <a:lnSpc>
                <a:spcPct val="100000"/>
              </a:lnSpc>
              <a:spcBef>
                <a:spcPts val="0"/>
              </a:spcBef>
              <a:spcAft>
                <a:spcPts val="0"/>
              </a:spcAft>
              <a:buNone/>
            </a:pPr>
            <a:r>
              <a:rPr lang="en" sz="1000">
                <a:solidFill>
                  <a:srgbClr val="333333"/>
                </a:solidFill>
                <a:latin typeface="Roboto Mono"/>
                <a:ea typeface="Roboto Mono"/>
                <a:cs typeface="Roboto Mono"/>
                <a:sym typeface="Roboto Mono"/>
              </a:rPr>
              <a:t>them when applicable.</a:t>
            </a:r>
            <a:endParaRPr sz="1000">
              <a:solidFill>
                <a:srgbClr val="333333"/>
              </a:solidFill>
              <a:highlight>
                <a:srgbClr val="FAFAFA"/>
              </a:highlight>
              <a:latin typeface="Roboto Mono"/>
              <a:ea typeface="Roboto Mono"/>
              <a:cs typeface="Roboto Mono"/>
              <a:sym typeface="Roboto Mono"/>
            </a:endParaRPr>
          </a:p>
          <a:p>
            <a:pPr indent="0" lvl="0" marL="457200" rtl="0" algn="l">
              <a:lnSpc>
                <a:spcPct val="100000"/>
              </a:lnSpc>
              <a:spcBef>
                <a:spcPts val="0"/>
              </a:spcBef>
              <a:spcAft>
                <a:spcPts val="0"/>
              </a:spcAft>
              <a:buNone/>
            </a:pPr>
            <a:r>
              <a:t/>
            </a:r>
            <a:endParaRPr sz="1000">
              <a:solidFill>
                <a:srgbClr val="333333"/>
              </a:solidFill>
              <a:highlight>
                <a:srgbClr val="FAFAFA"/>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333333"/>
                </a:solidFill>
                <a:highlight>
                  <a:srgbClr val="FAFAFA"/>
                </a:highlight>
                <a:latin typeface="Roboto Mono"/>
                <a:ea typeface="Roboto Mono"/>
                <a:cs typeface="Roboto Mono"/>
                <a:sym typeface="Roboto Mono"/>
              </a:rPr>
              <a:t> 2. 	</a:t>
            </a:r>
            <a:r>
              <a:rPr b="1" lang="en" sz="1000">
                <a:latin typeface="Roboto Mono"/>
                <a:ea typeface="Roboto Mono"/>
                <a:cs typeface="Roboto Mono"/>
                <a:sym typeface="Roboto Mono"/>
              </a:rPr>
              <a:t>Custom - </a:t>
            </a:r>
            <a:r>
              <a:rPr b="1" lang="en" sz="1000">
                <a:solidFill>
                  <a:srgbClr val="232F3E"/>
                </a:solidFill>
                <a:highlight>
                  <a:srgbClr val="F1F3F7"/>
                </a:highlight>
                <a:latin typeface="Roboto Mono"/>
                <a:ea typeface="Roboto Mono"/>
                <a:cs typeface="Roboto Mono"/>
                <a:sym typeface="Roboto Mono"/>
              </a:rPr>
              <a:t>Blocking IP addresses that submit bad requests</a:t>
            </a:r>
            <a:endParaRPr b="1" sz="1000">
              <a:solidFill>
                <a:srgbClr val="232F3E"/>
              </a:solidFill>
              <a:highlight>
                <a:srgbClr val="F1F3F7"/>
              </a:highlight>
              <a:latin typeface="Roboto Mono"/>
              <a:ea typeface="Roboto Mono"/>
              <a:cs typeface="Roboto Mono"/>
              <a:sym typeface="Roboto Mono"/>
            </a:endParaRPr>
          </a:p>
          <a:p>
            <a:pPr indent="0" lvl="0" marL="0" rtl="0" algn="l">
              <a:lnSpc>
                <a:spcPct val="100000"/>
              </a:lnSpc>
              <a:spcBef>
                <a:spcPts val="1200"/>
              </a:spcBef>
              <a:spcAft>
                <a:spcPts val="0"/>
              </a:spcAft>
              <a:buNone/>
            </a:pPr>
            <a:r>
              <a:rPr lang="en" sz="1000">
                <a:solidFill>
                  <a:srgbClr val="444444"/>
                </a:solidFill>
                <a:highlight>
                  <a:srgbClr val="FFFFFF"/>
                </a:highlight>
                <a:latin typeface="Roboto Mono"/>
                <a:ea typeface="Roboto Mono"/>
                <a:cs typeface="Roboto Mono"/>
                <a:sym typeface="Roboto Mono"/>
              </a:rPr>
              <a:t>Using </a:t>
            </a:r>
            <a:r>
              <a:rPr lang="en" sz="1000">
                <a:solidFill>
                  <a:srgbClr val="E48700"/>
                </a:solidFill>
                <a:highlight>
                  <a:srgbClr val="FFFFFF"/>
                </a:highlight>
                <a:uFill>
                  <a:noFill/>
                </a:uFill>
                <a:latin typeface="Roboto Mono"/>
                <a:ea typeface="Roboto Mono"/>
                <a:cs typeface="Roboto Mono"/>
                <a:sym typeface="Roboto Mono"/>
                <a:hlinkClick r:id="rId3"/>
              </a:rPr>
              <a:t>AWS Lambda</a:t>
            </a:r>
            <a:r>
              <a:rPr lang="en" sz="1000">
                <a:solidFill>
                  <a:srgbClr val="444444"/>
                </a:solidFill>
                <a:highlight>
                  <a:srgbClr val="FFFFFF"/>
                </a:highlight>
                <a:latin typeface="Roboto Mono"/>
                <a:ea typeface="Roboto Mono"/>
                <a:cs typeface="Roboto Mono"/>
                <a:sym typeface="Roboto Mono"/>
              </a:rPr>
              <a:t>, you can set a threshold of how many 										bad requests per minute your web application will tolerate 									from a given IP address. A bad request is one for which your 							CloudFront origin returns one of the HTTP 40x status codes: 									400, Bad Request 403, Forbidden 404, Not Found 405, Method Not Allowed</a:t>
            </a:r>
            <a:endParaRPr sz="10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1200"/>
              </a:spcBef>
              <a:spcAft>
                <a:spcPts val="0"/>
              </a:spcAft>
              <a:buNone/>
            </a:pPr>
            <a:r>
              <a:rPr lang="en" sz="1000">
                <a:solidFill>
                  <a:srgbClr val="444444"/>
                </a:solidFill>
                <a:highlight>
                  <a:srgbClr val="FFFFFF"/>
                </a:highlight>
                <a:latin typeface="Roboto Mono"/>
                <a:ea typeface="Roboto Mono"/>
                <a:cs typeface="Roboto Mono"/>
                <a:sym typeface="Roboto Mono"/>
              </a:rPr>
              <a:t>If users (based on IP addresses) exceed this error code threshold, 							Lambda automatically updates your AWS WAF rules to block IP 								addresses and specify for how long requests from those IP addresses 							should be blocked.</a:t>
            </a:r>
            <a:endParaRPr sz="10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1200"/>
              </a:spcBef>
              <a:spcAft>
                <a:spcPts val="0"/>
              </a:spcAft>
              <a:buNone/>
            </a:pPr>
            <a:r>
              <a:rPr lang="en" sz="1000">
                <a:solidFill>
                  <a:srgbClr val="444444"/>
                </a:solidFill>
                <a:highlight>
                  <a:srgbClr val="FFFFFF"/>
                </a:highlight>
                <a:latin typeface="Roboto Mono"/>
                <a:ea typeface="Roboto Mono"/>
                <a:cs typeface="Roboto Mono"/>
                <a:sym typeface="Roboto Mono"/>
              </a:rPr>
              <a:t>3. </a:t>
            </a:r>
            <a:r>
              <a:rPr b="1" lang="en" sz="1000">
                <a:solidFill>
                  <a:srgbClr val="444444"/>
                </a:solidFill>
                <a:highlight>
                  <a:srgbClr val="FFFFFF"/>
                </a:highlight>
                <a:latin typeface="Roboto Mono"/>
                <a:ea typeface="Roboto Mono"/>
                <a:cs typeface="Roboto Mono"/>
                <a:sym typeface="Roboto Mono"/>
              </a:rPr>
              <a:t>Managed rules for WAF</a:t>
            </a:r>
            <a:endParaRPr b="1" sz="10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1200"/>
              </a:spcBef>
              <a:spcAft>
                <a:spcPts val="0"/>
              </a:spcAft>
              <a:buNone/>
            </a:pPr>
            <a:r>
              <a:rPr lang="en" sz="1000">
                <a:solidFill>
                  <a:srgbClr val="444444"/>
                </a:solidFill>
                <a:highlight>
                  <a:srgbClr val="FFFFFF"/>
                </a:highlight>
                <a:latin typeface="Roboto Mono"/>
                <a:ea typeface="Roboto Mono"/>
                <a:cs typeface="Roboto Mono"/>
                <a:sym typeface="Roboto Mono"/>
              </a:rPr>
              <a:t>Pre-configured rules from 3rd party security sellers. Can be applied in addition to custom rules</a:t>
            </a:r>
            <a:endParaRPr sz="10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1200"/>
              </a:spcBef>
              <a:spcAft>
                <a:spcPts val="0"/>
              </a:spcAft>
              <a:buNone/>
            </a:pPr>
            <a:r>
              <a:t/>
            </a:r>
            <a:endParaRPr b="1" sz="10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1200"/>
              </a:spcBef>
              <a:spcAft>
                <a:spcPts val="0"/>
              </a:spcAft>
              <a:buNone/>
            </a:pPr>
            <a:r>
              <a:t/>
            </a:r>
            <a:endParaRPr sz="10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1200"/>
              </a:spcBef>
              <a:spcAft>
                <a:spcPts val="0"/>
              </a:spcAft>
              <a:buNone/>
            </a:pPr>
            <a:r>
              <a:t/>
            </a:r>
            <a:endParaRPr b="1" sz="1000">
              <a:solidFill>
                <a:srgbClr val="232F3E"/>
              </a:solidFill>
              <a:highlight>
                <a:srgbClr val="F1F3F7"/>
              </a:highlight>
              <a:latin typeface="Roboto Mono"/>
              <a:ea typeface="Roboto Mono"/>
              <a:cs typeface="Roboto Mono"/>
              <a:sym typeface="Roboto Mono"/>
            </a:endParaRPr>
          </a:p>
          <a:p>
            <a:pPr indent="0" lvl="0" marL="0" rtl="0" algn="l">
              <a:lnSpc>
                <a:spcPct val="100000"/>
              </a:lnSpc>
              <a:spcBef>
                <a:spcPts val="0"/>
              </a:spcBef>
              <a:spcAft>
                <a:spcPts val="0"/>
              </a:spcAft>
              <a:buNone/>
            </a:pPr>
            <a:r>
              <a:t/>
            </a:r>
            <a:endParaRPr b="1" sz="1000">
              <a:solidFill>
                <a:srgbClr val="232F3E"/>
              </a:solidFill>
              <a:highlight>
                <a:srgbClr val="F1F3F7"/>
              </a:highlight>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p>
          <a:p>
            <a:pPr indent="0" lvl="0" marL="0" rtl="0" algn="l">
              <a:lnSpc>
                <a:spcPct val="150000"/>
              </a:lnSpc>
              <a:spcBef>
                <a:spcPts val="0"/>
              </a:spcBef>
              <a:spcAft>
                <a:spcPts val="0"/>
              </a:spcAft>
              <a:buNone/>
            </a:pPr>
            <a:r>
              <a:t/>
            </a:r>
            <a:endParaRPr sz="1000">
              <a:solidFill>
                <a:srgbClr val="333333"/>
              </a:solidFill>
              <a:highlight>
                <a:srgbClr val="FAFAFA"/>
              </a:highlight>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00">
              <a:solidFill>
                <a:srgbClr val="333333"/>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00">
              <a:solidFill>
                <a:srgbClr val="333333"/>
              </a:solidFill>
              <a:latin typeface="Roboto Mono"/>
              <a:ea typeface="Roboto Mono"/>
              <a:cs typeface="Roboto Mono"/>
              <a:sym typeface="Roboto Mono"/>
            </a:endParaRPr>
          </a:p>
        </p:txBody>
      </p:sp>
      <p:sp>
        <p:nvSpPr>
          <p:cNvPr id="390" name="Google Shape;390;p62"/>
          <p:cNvSpPr txBox="1"/>
          <p:nvPr/>
        </p:nvSpPr>
        <p:spPr>
          <a:xfrm>
            <a:off x="7803375" y="3211825"/>
            <a:ext cx="1212000" cy="4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Mono"/>
                <a:ea typeface="Roboto Mono"/>
                <a:cs typeface="Roboto Mono"/>
                <a:sym typeface="Roboto Mono"/>
              </a:rPr>
              <a:t>Lambda authorizers</a:t>
            </a:r>
            <a:endParaRPr sz="1200">
              <a:solidFill>
                <a:srgbClr val="FFFFFF"/>
              </a:solidFill>
              <a:latin typeface="Roboto Mono"/>
              <a:ea typeface="Roboto Mono"/>
              <a:cs typeface="Roboto Mono"/>
              <a:sym typeface="Roboto Mono"/>
            </a:endParaRPr>
          </a:p>
        </p:txBody>
      </p:sp>
      <p:pic>
        <p:nvPicPr>
          <p:cNvPr id="391" name="Google Shape;391;p62"/>
          <p:cNvPicPr preferRelativeResize="0"/>
          <p:nvPr/>
        </p:nvPicPr>
        <p:blipFill>
          <a:blip r:embed="rId4">
            <a:alphaModFix/>
          </a:blip>
          <a:stretch>
            <a:fillRect/>
          </a:stretch>
        </p:blipFill>
        <p:spPr>
          <a:xfrm>
            <a:off x="5120400" y="30500"/>
            <a:ext cx="3553350" cy="2266700"/>
          </a:xfrm>
          <a:prstGeom prst="rect">
            <a:avLst/>
          </a:prstGeom>
          <a:noFill/>
          <a:ln>
            <a:noFill/>
          </a:ln>
        </p:spPr>
      </p:pic>
      <p:pic>
        <p:nvPicPr>
          <p:cNvPr id="392" name="Google Shape;392;p62"/>
          <p:cNvPicPr preferRelativeResize="0"/>
          <p:nvPr/>
        </p:nvPicPr>
        <p:blipFill>
          <a:blip r:embed="rId5">
            <a:alphaModFix/>
          </a:blip>
          <a:stretch>
            <a:fillRect/>
          </a:stretch>
        </p:blipFill>
        <p:spPr>
          <a:xfrm>
            <a:off x="5628975" y="2307925"/>
            <a:ext cx="3487501" cy="20963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63"/>
          <p:cNvSpPr txBox="1"/>
          <p:nvPr>
            <p:ph idx="4294967295" type="title"/>
          </p:nvPr>
        </p:nvSpPr>
        <p:spPr>
          <a:xfrm>
            <a:off x="311700" y="250800"/>
            <a:ext cx="8170800" cy="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3000">
                <a:latin typeface="Amatic SC"/>
                <a:ea typeface="Amatic SC"/>
                <a:cs typeface="Amatic SC"/>
                <a:sym typeface="Amatic SC"/>
              </a:rPr>
              <a:t>Difference b/w Shield Standard and Shield Advanced</a:t>
            </a:r>
            <a:endParaRPr sz="3000">
              <a:solidFill>
                <a:srgbClr val="999999"/>
              </a:solidFill>
              <a:latin typeface="Amatic SC"/>
              <a:ea typeface="Amatic SC"/>
              <a:cs typeface="Amatic SC"/>
              <a:sym typeface="Amatic SC"/>
            </a:endParaRPr>
          </a:p>
          <a:p>
            <a:pPr indent="0" lvl="0" marL="0" rtl="0" algn="l">
              <a:lnSpc>
                <a:spcPct val="115000"/>
              </a:lnSpc>
              <a:spcBef>
                <a:spcPts val="0"/>
              </a:spcBef>
              <a:spcAft>
                <a:spcPts val="0"/>
              </a:spcAft>
              <a:buNone/>
            </a:pPr>
            <a:r>
              <a:rPr lang="en" sz="1200">
                <a:solidFill>
                  <a:srgbClr val="999999"/>
                </a:solidFill>
                <a:latin typeface="Proxima Nova"/>
                <a:ea typeface="Proxima Nova"/>
                <a:cs typeface="Proxima Nova"/>
                <a:sym typeface="Proxima Nova"/>
              </a:rPr>
              <a:t>https://aws.amazon.com/shield/getting-started</a:t>
            </a:r>
            <a:endParaRPr sz="1200">
              <a:solidFill>
                <a:srgbClr val="999999"/>
              </a:solidFill>
              <a:latin typeface="Proxima Nova"/>
              <a:ea typeface="Proxima Nova"/>
              <a:cs typeface="Proxima Nova"/>
              <a:sym typeface="Proxima Nova"/>
            </a:endParaRPr>
          </a:p>
        </p:txBody>
      </p:sp>
      <p:sp>
        <p:nvSpPr>
          <p:cNvPr id="398" name="Google Shape;398;p63"/>
          <p:cNvSpPr txBox="1"/>
          <p:nvPr/>
        </p:nvSpPr>
        <p:spPr>
          <a:xfrm>
            <a:off x="152400" y="762000"/>
            <a:ext cx="8877600" cy="14937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800"/>
              </a:spcBef>
              <a:spcAft>
                <a:spcPts val="0"/>
              </a:spcAft>
              <a:buNone/>
            </a:pPr>
            <a:r>
              <a:t/>
            </a:r>
            <a:endParaRPr sz="1200">
              <a:solidFill>
                <a:srgbClr val="999999"/>
              </a:solidFill>
              <a:latin typeface="Proxima Nova"/>
              <a:ea typeface="Proxima Nova"/>
              <a:cs typeface="Proxima Nova"/>
              <a:sym typeface="Proxima Nova"/>
            </a:endParaRPr>
          </a:p>
        </p:txBody>
      </p:sp>
      <p:graphicFrame>
        <p:nvGraphicFramePr>
          <p:cNvPr id="399" name="Google Shape;399;p63"/>
          <p:cNvGraphicFramePr/>
          <p:nvPr/>
        </p:nvGraphicFramePr>
        <p:xfrm>
          <a:off x="454075" y="1176250"/>
          <a:ext cx="3000000" cy="3000000"/>
        </p:xfrm>
        <a:graphic>
          <a:graphicData uri="http://schemas.openxmlformats.org/drawingml/2006/table">
            <a:tbl>
              <a:tblPr>
                <a:noFill/>
                <a:tableStyleId>{3A8442D8-4DF3-4A1B-BA57-7ABB8E8389EC}</a:tableStyleId>
              </a:tblPr>
              <a:tblGrid>
                <a:gridCol w="4320225"/>
                <a:gridCol w="1004175"/>
                <a:gridCol w="1914600"/>
              </a:tblGrid>
              <a:tr h="260025">
                <a:tc>
                  <a:txBody>
                    <a:bodyPr/>
                    <a:lstStyle/>
                    <a:p>
                      <a:pPr indent="0" lvl="0" marL="0" rtl="0" algn="l">
                        <a:spcBef>
                          <a:spcPts val="0"/>
                        </a:spcBef>
                        <a:spcAft>
                          <a:spcPts val="0"/>
                        </a:spcAft>
                        <a:buNone/>
                      </a:pPr>
                      <a:r>
                        <a:rPr lang="en" sz="900">
                          <a:solidFill>
                            <a:srgbClr val="A64D79"/>
                          </a:solidFill>
                          <a:latin typeface="Roboto Mono"/>
                          <a:ea typeface="Roboto Mono"/>
                          <a:cs typeface="Roboto Mono"/>
                          <a:sym typeface="Roboto Mono"/>
                        </a:rPr>
                        <a:t>Feature (only differences)</a:t>
                      </a:r>
                      <a:endParaRPr sz="900">
                        <a:solidFill>
                          <a:srgbClr val="A64D79"/>
                        </a:solidFill>
                        <a:latin typeface="Roboto Mono"/>
                        <a:ea typeface="Roboto Mono"/>
                        <a:cs typeface="Roboto Mono"/>
                        <a:sym typeface="Roboto Mono"/>
                      </a:endParaRPr>
                    </a:p>
                  </a:txBody>
                  <a:tcPr marT="0" marB="91425" marR="91425" marL="91425">
                    <a:lnL cap="flat" cmpd="sng" w="9525">
                      <a:solidFill>
                        <a:srgbClr val="CFE2F3"/>
                      </a:solidFill>
                      <a:prstDash val="solid"/>
                      <a:round/>
                      <a:headEnd len="sm" w="sm" type="none"/>
                      <a:tailEnd len="sm" w="sm" type="none"/>
                    </a:lnL>
                    <a:lnR cap="flat" cmpd="sng" w="9525">
                      <a:solidFill>
                        <a:srgbClr val="CFE2F3"/>
                      </a:solidFill>
                      <a:prstDash val="solid"/>
                      <a:round/>
                      <a:headEnd len="sm" w="sm" type="none"/>
                      <a:tailEnd len="sm" w="sm" type="none"/>
                    </a:lnR>
                    <a:lnT cap="flat" cmpd="sng" w="9525">
                      <a:solidFill>
                        <a:srgbClr val="CFE2F3"/>
                      </a:solidFill>
                      <a:prstDash val="solid"/>
                      <a:round/>
                      <a:headEnd len="sm" w="sm" type="none"/>
                      <a:tailEnd len="sm" w="sm" type="none"/>
                    </a:lnT>
                    <a:lnB cap="flat" cmpd="sng" w="9525">
                      <a:solidFill>
                        <a:srgbClr val="CFE2F3"/>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sz="900">
                          <a:solidFill>
                            <a:srgbClr val="A64D79"/>
                          </a:solidFill>
                          <a:latin typeface="Roboto Mono"/>
                          <a:ea typeface="Roboto Mono"/>
                          <a:cs typeface="Roboto Mono"/>
                          <a:sym typeface="Roboto Mono"/>
                        </a:rPr>
                        <a:t>Shield Standard</a:t>
                      </a:r>
                      <a:endParaRPr sz="900">
                        <a:solidFill>
                          <a:srgbClr val="A64D79"/>
                        </a:solidFill>
                        <a:latin typeface="Roboto Mono"/>
                        <a:ea typeface="Roboto Mono"/>
                        <a:cs typeface="Roboto Mono"/>
                        <a:sym typeface="Roboto Mono"/>
                      </a:endParaRPr>
                    </a:p>
                  </a:txBody>
                  <a:tcPr marT="0" marB="91425" marR="91425" marL="91425">
                    <a:lnL cap="flat" cmpd="sng" w="9525">
                      <a:solidFill>
                        <a:srgbClr val="CFE2F3"/>
                      </a:solidFill>
                      <a:prstDash val="solid"/>
                      <a:round/>
                      <a:headEnd len="sm" w="sm" type="none"/>
                      <a:tailEnd len="sm" w="sm" type="none"/>
                    </a:lnL>
                    <a:lnR cap="flat" cmpd="sng" w="9525">
                      <a:solidFill>
                        <a:srgbClr val="CFE2F3"/>
                      </a:solidFill>
                      <a:prstDash val="solid"/>
                      <a:round/>
                      <a:headEnd len="sm" w="sm" type="none"/>
                      <a:tailEnd len="sm" w="sm" type="none"/>
                    </a:lnR>
                    <a:lnT cap="flat" cmpd="sng" w="9525">
                      <a:solidFill>
                        <a:srgbClr val="CFE2F3"/>
                      </a:solidFill>
                      <a:prstDash val="solid"/>
                      <a:round/>
                      <a:headEnd len="sm" w="sm" type="none"/>
                      <a:tailEnd len="sm" w="sm" type="none"/>
                    </a:lnT>
                    <a:lnB cap="flat" cmpd="sng" w="9525">
                      <a:solidFill>
                        <a:srgbClr val="CFE2F3"/>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sz="900">
                          <a:solidFill>
                            <a:srgbClr val="A64D79"/>
                          </a:solidFill>
                          <a:latin typeface="Roboto Mono"/>
                          <a:ea typeface="Roboto Mono"/>
                          <a:cs typeface="Roboto Mono"/>
                          <a:sym typeface="Roboto Mono"/>
                        </a:rPr>
                        <a:t>Shield Advanced</a:t>
                      </a:r>
                      <a:endParaRPr sz="900">
                        <a:solidFill>
                          <a:srgbClr val="A64D79"/>
                        </a:solidFill>
                        <a:latin typeface="Roboto Mono"/>
                        <a:ea typeface="Roboto Mono"/>
                        <a:cs typeface="Roboto Mono"/>
                        <a:sym typeface="Roboto Mono"/>
                      </a:endParaRPr>
                    </a:p>
                  </a:txBody>
                  <a:tcPr marT="0" marB="91425" marR="91425" marL="91425">
                    <a:lnL cap="flat" cmpd="sng" w="9525">
                      <a:solidFill>
                        <a:srgbClr val="CFE2F3"/>
                      </a:solidFill>
                      <a:prstDash val="solid"/>
                      <a:round/>
                      <a:headEnd len="sm" w="sm" type="none"/>
                      <a:tailEnd len="sm" w="sm" type="none"/>
                    </a:lnL>
                    <a:lnR cap="flat" cmpd="sng" w="9525">
                      <a:solidFill>
                        <a:srgbClr val="CFE2F3"/>
                      </a:solidFill>
                      <a:prstDash val="solid"/>
                      <a:round/>
                      <a:headEnd len="sm" w="sm" type="none"/>
                      <a:tailEnd len="sm" w="sm" type="none"/>
                    </a:lnR>
                    <a:lnT cap="flat" cmpd="sng" w="9525">
                      <a:solidFill>
                        <a:srgbClr val="CFE2F3"/>
                      </a:solidFill>
                      <a:prstDash val="solid"/>
                      <a:round/>
                      <a:headEnd len="sm" w="sm" type="none"/>
                      <a:tailEnd len="sm" w="sm" type="none"/>
                    </a:lnT>
                    <a:lnB cap="flat" cmpd="sng" w="9525">
                      <a:solidFill>
                        <a:srgbClr val="CFE2F3"/>
                      </a:solidFill>
                      <a:prstDash val="solid"/>
                      <a:round/>
                      <a:headEnd len="sm" w="sm" type="none"/>
                      <a:tailEnd len="sm" w="sm" type="none"/>
                    </a:lnB>
                    <a:solidFill>
                      <a:srgbClr val="CFE2F3"/>
                    </a:solidFill>
                  </a:tcPr>
                </a:tc>
              </a:tr>
              <a:tr h="260025">
                <a:tc>
                  <a:txBody>
                    <a:bodyPr/>
                    <a:lstStyle/>
                    <a:p>
                      <a:pPr indent="0" lvl="0" marL="0" rtl="0" algn="l">
                        <a:spcBef>
                          <a:spcPts val="0"/>
                        </a:spcBef>
                        <a:spcAft>
                          <a:spcPts val="0"/>
                        </a:spcAft>
                        <a:buNone/>
                      </a:pPr>
                      <a:r>
                        <a:rPr lang="en" sz="900">
                          <a:solidFill>
                            <a:srgbClr val="FF0066"/>
                          </a:solidFill>
                          <a:latin typeface="Roboto Mono"/>
                          <a:ea typeface="Roboto Mono"/>
                          <a:cs typeface="Roboto Mono"/>
                          <a:sym typeface="Roboto Mono"/>
                        </a:rPr>
                        <a:t>Monitoring - </a:t>
                      </a:r>
                      <a:r>
                        <a:rPr lang="en" sz="900">
                          <a:solidFill>
                            <a:schemeClr val="dk1"/>
                          </a:solidFill>
                          <a:latin typeface="Roboto Mono"/>
                          <a:ea typeface="Roboto Mono"/>
                          <a:cs typeface="Roboto Mono"/>
                          <a:sym typeface="Roboto Mono"/>
                        </a:rPr>
                        <a:t>Application traffic monitoring</a:t>
                      </a:r>
                      <a:endParaRPr sz="900">
                        <a:solidFill>
                          <a:schemeClr val="dk1"/>
                        </a:solidFill>
                        <a:latin typeface="Roboto Mono"/>
                        <a:ea typeface="Roboto Mono"/>
                        <a:cs typeface="Roboto Mono"/>
                        <a:sym typeface="Roboto Mono"/>
                      </a:endParaRPr>
                    </a:p>
                  </a:txBody>
                  <a:tcPr marT="0" marB="91425" marR="91425" marL="91425">
                    <a:lnL cap="flat" cmpd="sng" w="9525">
                      <a:solidFill>
                        <a:srgbClr val="CFE2F3"/>
                      </a:solidFill>
                      <a:prstDash val="solid"/>
                      <a:round/>
                      <a:headEnd len="sm" w="sm" type="none"/>
                      <a:tailEnd len="sm" w="sm" type="none"/>
                    </a:lnL>
                    <a:lnR cap="flat" cmpd="sng" w="9525">
                      <a:solidFill>
                        <a:srgbClr val="CFE2F3"/>
                      </a:solidFill>
                      <a:prstDash val="solid"/>
                      <a:round/>
                      <a:headEnd len="sm" w="sm" type="none"/>
                      <a:tailEnd len="sm" w="sm" type="none"/>
                    </a:lnR>
                    <a:lnT cap="flat" cmpd="sng" w="9525">
                      <a:solidFill>
                        <a:srgbClr val="CFE2F3"/>
                      </a:solidFill>
                      <a:prstDash val="solid"/>
                      <a:round/>
                      <a:headEnd len="sm" w="sm" type="none"/>
                      <a:tailEnd len="sm" w="sm" type="none"/>
                    </a:lnT>
                    <a:lnB cap="flat" cmpd="sng" w="9525">
                      <a:solidFill>
                        <a:srgbClr val="CFE2F3"/>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dk1"/>
                          </a:solidFill>
                          <a:latin typeface="Roboto Mono"/>
                          <a:ea typeface="Roboto Mono"/>
                          <a:cs typeface="Roboto Mono"/>
                          <a:sym typeface="Roboto Mono"/>
                        </a:rPr>
                        <a:t>No</a:t>
                      </a:r>
                      <a:endParaRPr sz="900">
                        <a:solidFill>
                          <a:schemeClr val="dk1"/>
                        </a:solidFill>
                        <a:latin typeface="Roboto Mono"/>
                        <a:ea typeface="Roboto Mono"/>
                        <a:cs typeface="Roboto Mono"/>
                        <a:sym typeface="Roboto Mono"/>
                      </a:endParaRPr>
                    </a:p>
                  </a:txBody>
                  <a:tcPr marT="0" marB="91425" marR="91425" marL="91425">
                    <a:lnL cap="flat" cmpd="sng" w="9525">
                      <a:solidFill>
                        <a:srgbClr val="CFE2F3"/>
                      </a:solidFill>
                      <a:prstDash val="solid"/>
                      <a:round/>
                      <a:headEnd len="sm" w="sm" type="none"/>
                      <a:tailEnd len="sm" w="sm" type="none"/>
                    </a:lnL>
                    <a:lnR cap="flat" cmpd="sng" w="9525">
                      <a:solidFill>
                        <a:srgbClr val="CFE2F3"/>
                      </a:solidFill>
                      <a:prstDash val="solid"/>
                      <a:round/>
                      <a:headEnd len="sm" w="sm" type="none"/>
                      <a:tailEnd len="sm" w="sm" type="none"/>
                    </a:lnR>
                    <a:lnT cap="flat" cmpd="sng" w="9525">
                      <a:solidFill>
                        <a:srgbClr val="CFE2F3"/>
                      </a:solidFill>
                      <a:prstDash val="solid"/>
                      <a:round/>
                      <a:headEnd len="sm" w="sm" type="none"/>
                      <a:tailEnd len="sm" w="sm" type="none"/>
                    </a:lnT>
                    <a:lnB cap="flat" cmpd="sng" w="9525">
                      <a:solidFill>
                        <a:srgbClr val="CFE2F3"/>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dk1"/>
                          </a:solidFill>
                          <a:latin typeface="Roboto Mono"/>
                          <a:ea typeface="Roboto Mono"/>
                          <a:cs typeface="Roboto Mono"/>
                          <a:sym typeface="Roboto Mono"/>
                        </a:rPr>
                        <a:t>Yes</a:t>
                      </a:r>
                      <a:endParaRPr sz="900">
                        <a:solidFill>
                          <a:schemeClr val="dk1"/>
                        </a:solidFill>
                        <a:latin typeface="Roboto Mono"/>
                        <a:ea typeface="Roboto Mono"/>
                        <a:cs typeface="Roboto Mono"/>
                        <a:sym typeface="Roboto Mono"/>
                      </a:endParaRPr>
                    </a:p>
                  </a:txBody>
                  <a:tcPr marT="0" marB="91425" marR="91425" marL="91425">
                    <a:lnL cap="flat" cmpd="sng" w="9525">
                      <a:solidFill>
                        <a:srgbClr val="CFE2F3"/>
                      </a:solidFill>
                      <a:prstDash val="solid"/>
                      <a:round/>
                      <a:headEnd len="sm" w="sm" type="none"/>
                      <a:tailEnd len="sm" w="sm" type="none"/>
                    </a:lnL>
                    <a:lnR cap="flat" cmpd="sng" w="9525">
                      <a:solidFill>
                        <a:srgbClr val="CFE2F3"/>
                      </a:solidFill>
                      <a:prstDash val="solid"/>
                      <a:round/>
                      <a:headEnd len="sm" w="sm" type="none"/>
                      <a:tailEnd len="sm" w="sm" type="none"/>
                    </a:lnR>
                    <a:lnT cap="flat" cmpd="sng" w="9525">
                      <a:solidFill>
                        <a:srgbClr val="CFE2F3"/>
                      </a:solidFill>
                      <a:prstDash val="solid"/>
                      <a:round/>
                      <a:headEnd len="sm" w="sm" type="none"/>
                      <a:tailEnd len="sm" w="sm" type="none"/>
                    </a:lnT>
                    <a:lnB cap="flat" cmpd="sng" w="9525">
                      <a:solidFill>
                        <a:srgbClr val="CFE2F3"/>
                      </a:solidFill>
                      <a:prstDash val="solid"/>
                      <a:round/>
                      <a:headEnd len="sm" w="sm" type="none"/>
                      <a:tailEnd len="sm" w="sm" type="none"/>
                    </a:lnB>
                  </a:tcPr>
                </a:tc>
              </a:tr>
              <a:tr h="260025">
                <a:tc>
                  <a:txBody>
                    <a:bodyPr/>
                    <a:lstStyle/>
                    <a:p>
                      <a:pPr indent="0" lvl="0" marL="0" rtl="0" algn="l">
                        <a:spcBef>
                          <a:spcPts val="0"/>
                        </a:spcBef>
                        <a:spcAft>
                          <a:spcPts val="0"/>
                        </a:spcAft>
                        <a:buNone/>
                      </a:pPr>
                      <a:r>
                        <a:rPr lang="en" sz="900">
                          <a:solidFill>
                            <a:srgbClr val="FF0066"/>
                          </a:solidFill>
                          <a:latin typeface="Roboto Mono"/>
                          <a:ea typeface="Roboto Mono"/>
                          <a:cs typeface="Roboto Mono"/>
                          <a:sym typeface="Roboto Mono"/>
                        </a:rPr>
                        <a:t>Mitigations </a:t>
                      </a:r>
                      <a:r>
                        <a:rPr lang="en" sz="900">
                          <a:solidFill>
                            <a:schemeClr val="dk1"/>
                          </a:solidFill>
                          <a:latin typeface="Roboto Mono"/>
                          <a:ea typeface="Roboto Mono"/>
                          <a:cs typeface="Roboto Mono"/>
                          <a:sym typeface="Roboto Mono"/>
                        </a:rPr>
                        <a:t>- Additional DDoS mitigation capacity for large attacks</a:t>
                      </a:r>
                      <a:endParaRPr sz="900">
                        <a:solidFill>
                          <a:srgbClr val="333333"/>
                        </a:solidFill>
                        <a:latin typeface="Roboto Mono"/>
                        <a:ea typeface="Roboto Mono"/>
                        <a:cs typeface="Roboto Mono"/>
                        <a:sym typeface="Roboto Mono"/>
                      </a:endParaRPr>
                    </a:p>
                  </a:txBody>
                  <a:tcPr marT="0" marB="76200" marR="76200" marL="76200">
                    <a:lnL cap="flat" cmpd="sng" w="9525">
                      <a:solidFill>
                        <a:srgbClr val="CFE2F3"/>
                      </a:solidFill>
                      <a:prstDash val="solid"/>
                      <a:round/>
                      <a:headEnd len="sm" w="sm" type="none"/>
                      <a:tailEnd len="sm" w="sm" type="none"/>
                    </a:lnL>
                    <a:lnR cap="flat" cmpd="sng" w="9525">
                      <a:solidFill>
                        <a:srgbClr val="CFE2F3"/>
                      </a:solidFill>
                      <a:prstDash val="solid"/>
                      <a:round/>
                      <a:headEnd len="sm" w="sm" type="none"/>
                      <a:tailEnd len="sm" w="sm" type="none"/>
                    </a:lnR>
                    <a:lnT cap="flat" cmpd="sng" w="9525">
                      <a:solidFill>
                        <a:srgbClr val="CFE2F3"/>
                      </a:solidFill>
                      <a:prstDash val="solid"/>
                      <a:round/>
                      <a:headEnd len="sm" w="sm" type="none"/>
                      <a:tailEnd len="sm" w="sm" type="none"/>
                    </a:lnT>
                    <a:lnB cap="flat" cmpd="sng" w="9525">
                      <a:solidFill>
                        <a:srgbClr val="CFE2F3"/>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dk1"/>
                          </a:solidFill>
                          <a:latin typeface="Roboto Mono"/>
                          <a:ea typeface="Roboto Mono"/>
                          <a:cs typeface="Roboto Mono"/>
                          <a:sym typeface="Roboto Mono"/>
                        </a:rPr>
                        <a:t>No</a:t>
                      </a:r>
                      <a:endParaRPr sz="900">
                        <a:solidFill>
                          <a:schemeClr val="dk1"/>
                        </a:solidFill>
                        <a:latin typeface="Roboto Mono"/>
                        <a:ea typeface="Roboto Mono"/>
                        <a:cs typeface="Roboto Mono"/>
                        <a:sym typeface="Roboto Mono"/>
                      </a:endParaRPr>
                    </a:p>
                  </a:txBody>
                  <a:tcPr marT="0" marB="91425" marR="91425" marL="91425">
                    <a:lnL cap="flat" cmpd="sng" w="9525">
                      <a:solidFill>
                        <a:srgbClr val="CFE2F3"/>
                      </a:solidFill>
                      <a:prstDash val="solid"/>
                      <a:round/>
                      <a:headEnd len="sm" w="sm" type="none"/>
                      <a:tailEnd len="sm" w="sm" type="none"/>
                    </a:lnL>
                    <a:lnR cap="flat" cmpd="sng" w="9525">
                      <a:solidFill>
                        <a:srgbClr val="CFE2F3"/>
                      </a:solidFill>
                      <a:prstDash val="solid"/>
                      <a:round/>
                      <a:headEnd len="sm" w="sm" type="none"/>
                      <a:tailEnd len="sm" w="sm" type="none"/>
                    </a:lnR>
                    <a:lnT cap="flat" cmpd="sng" w="9525">
                      <a:solidFill>
                        <a:srgbClr val="CFE2F3"/>
                      </a:solidFill>
                      <a:prstDash val="solid"/>
                      <a:round/>
                      <a:headEnd len="sm" w="sm" type="none"/>
                      <a:tailEnd len="sm" w="sm" type="none"/>
                    </a:lnT>
                    <a:lnB cap="flat" cmpd="sng" w="9525">
                      <a:solidFill>
                        <a:srgbClr val="CFE2F3"/>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dk1"/>
                          </a:solidFill>
                          <a:latin typeface="Roboto Mono"/>
                          <a:ea typeface="Roboto Mono"/>
                          <a:cs typeface="Roboto Mono"/>
                          <a:sym typeface="Roboto Mono"/>
                        </a:rPr>
                        <a:t>Yes</a:t>
                      </a:r>
                      <a:endParaRPr sz="900">
                        <a:solidFill>
                          <a:schemeClr val="dk1"/>
                        </a:solidFill>
                        <a:latin typeface="Roboto Mono"/>
                        <a:ea typeface="Roboto Mono"/>
                        <a:cs typeface="Roboto Mono"/>
                        <a:sym typeface="Roboto Mono"/>
                      </a:endParaRPr>
                    </a:p>
                  </a:txBody>
                  <a:tcPr marT="0" marB="91425" marR="91425" marL="91425">
                    <a:lnL cap="flat" cmpd="sng" w="9525">
                      <a:solidFill>
                        <a:srgbClr val="CFE2F3"/>
                      </a:solidFill>
                      <a:prstDash val="solid"/>
                      <a:round/>
                      <a:headEnd len="sm" w="sm" type="none"/>
                      <a:tailEnd len="sm" w="sm" type="none"/>
                    </a:lnL>
                    <a:lnR cap="flat" cmpd="sng" w="9525">
                      <a:solidFill>
                        <a:srgbClr val="CFE2F3"/>
                      </a:solidFill>
                      <a:prstDash val="solid"/>
                      <a:round/>
                      <a:headEnd len="sm" w="sm" type="none"/>
                      <a:tailEnd len="sm" w="sm" type="none"/>
                    </a:lnR>
                    <a:lnT cap="flat" cmpd="sng" w="9525">
                      <a:solidFill>
                        <a:srgbClr val="CFE2F3"/>
                      </a:solidFill>
                      <a:prstDash val="solid"/>
                      <a:round/>
                      <a:headEnd len="sm" w="sm" type="none"/>
                      <a:tailEnd len="sm" w="sm" type="none"/>
                    </a:lnT>
                    <a:lnB cap="flat" cmpd="sng" w="9525">
                      <a:solidFill>
                        <a:srgbClr val="CFE2F3"/>
                      </a:solidFill>
                      <a:prstDash val="solid"/>
                      <a:round/>
                      <a:headEnd len="sm" w="sm" type="none"/>
                      <a:tailEnd len="sm" w="sm" type="none"/>
                    </a:lnB>
                  </a:tcPr>
                </a:tc>
              </a:tr>
              <a:tr h="260025">
                <a:tc>
                  <a:txBody>
                    <a:bodyPr/>
                    <a:lstStyle/>
                    <a:p>
                      <a:pPr indent="0" lvl="0" marL="0" rtl="0" algn="l">
                        <a:spcBef>
                          <a:spcPts val="0"/>
                        </a:spcBef>
                        <a:spcAft>
                          <a:spcPts val="0"/>
                        </a:spcAft>
                        <a:buNone/>
                      </a:pPr>
                      <a:r>
                        <a:rPr lang="en" sz="900">
                          <a:solidFill>
                            <a:srgbClr val="FF0066"/>
                          </a:solidFill>
                          <a:latin typeface="Roboto Mono"/>
                          <a:ea typeface="Roboto Mono"/>
                          <a:cs typeface="Roboto Mono"/>
                          <a:sym typeface="Roboto Mono"/>
                        </a:rPr>
                        <a:t>Mitigations </a:t>
                      </a:r>
                      <a:r>
                        <a:rPr lang="en" sz="900">
                          <a:solidFill>
                            <a:schemeClr val="dk1"/>
                          </a:solidFill>
                          <a:latin typeface="Roboto Mono"/>
                          <a:ea typeface="Roboto Mono"/>
                          <a:cs typeface="Roboto Mono"/>
                          <a:sym typeface="Roboto Mono"/>
                        </a:rPr>
                        <a:t>- DRT-driven application layer (Layer 7) mitigations</a:t>
                      </a:r>
                      <a:endParaRPr sz="900">
                        <a:solidFill>
                          <a:schemeClr val="dk1"/>
                        </a:solidFill>
                        <a:latin typeface="Roboto Mono"/>
                        <a:ea typeface="Roboto Mono"/>
                        <a:cs typeface="Roboto Mono"/>
                        <a:sym typeface="Roboto Mono"/>
                      </a:endParaRPr>
                    </a:p>
                  </a:txBody>
                  <a:tcPr marT="0" marB="91425" marR="91425" marL="91425">
                    <a:lnL cap="flat" cmpd="sng" w="9525">
                      <a:solidFill>
                        <a:srgbClr val="CFE2F3"/>
                      </a:solidFill>
                      <a:prstDash val="solid"/>
                      <a:round/>
                      <a:headEnd len="sm" w="sm" type="none"/>
                      <a:tailEnd len="sm" w="sm" type="none"/>
                    </a:lnL>
                    <a:lnR cap="flat" cmpd="sng" w="9525">
                      <a:solidFill>
                        <a:srgbClr val="CFE2F3"/>
                      </a:solidFill>
                      <a:prstDash val="solid"/>
                      <a:round/>
                      <a:headEnd len="sm" w="sm" type="none"/>
                      <a:tailEnd len="sm" w="sm" type="none"/>
                    </a:lnR>
                    <a:lnT cap="flat" cmpd="sng" w="9525">
                      <a:solidFill>
                        <a:srgbClr val="CFE2F3"/>
                      </a:solidFill>
                      <a:prstDash val="solid"/>
                      <a:round/>
                      <a:headEnd len="sm" w="sm" type="none"/>
                      <a:tailEnd len="sm" w="sm" type="none"/>
                    </a:lnT>
                    <a:lnB cap="flat" cmpd="sng" w="9525">
                      <a:solidFill>
                        <a:srgbClr val="CFE2F3"/>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dk1"/>
                          </a:solidFill>
                          <a:latin typeface="Roboto Mono"/>
                          <a:ea typeface="Roboto Mono"/>
                          <a:cs typeface="Roboto Mono"/>
                          <a:sym typeface="Roboto Mono"/>
                        </a:rPr>
                        <a:t>No</a:t>
                      </a:r>
                      <a:endParaRPr sz="900">
                        <a:solidFill>
                          <a:schemeClr val="dk1"/>
                        </a:solidFill>
                        <a:latin typeface="Roboto Mono"/>
                        <a:ea typeface="Roboto Mono"/>
                        <a:cs typeface="Roboto Mono"/>
                        <a:sym typeface="Roboto Mono"/>
                      </a:endParaRPr>
                    </a:p>
                  </a:txBody>
                  <a:tcPr marT="0" marB="91425" marR="91425" marL="91425">
                    <a:lnL cap="flat" cmpd="sng" w="9525">
                      <a:solidFill>
                        <a:srgbClr val="CFE2F3"/>
                      </a:solidFill>
                      <a:prstDash val="solid"/>
                      <a:round/>
                      <a:headEnd len="sm" w="sm" type="none"/>
                      <a:tailEnd len="sm" w="sm" type="none"/>
                    </a:lnL>
                    <a:lnR cap="flat" cmpd="sng" w="9525">
                      <a:solidFill>
                        <a:srgbClr val="CFE2F3"/>
                      </a:solidFill>
                      <a:prstDash val="solid"/>
                      <a:round/>
                      <a:headEnd len="sm" w="sm" type="none"/>
                      <a:tailEnd len="sm" w="sm" type="none"/>
                    </a:lnR>
                    <a:lnT cap="flat" cmpd="sng" w="9525">
                      <a:solidFill>
                        <a:srgbClr val="CFE2F3"/>
                      </a:solidFill>
                      <a:prstDash val="solid"/>
                      <a:round/>
                      <a:headEnd len="sm" w="sm" type="none"/>
                      <a:tailEnd len="sm" w="sm" type="none"/>
                    </a:lnT>
                    <a:lnB cap="flat" cmpd="sng" w="9525">
                      <a:solidFill>
                        <a:srgbClr val="CFE2F3"/>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dk1"/>
                          </a:solidFill>
                          <a:latin typeface="Roboto Mono"/>
                          <a:ea typeface="Roboto Mono"/>
                          <a:cs typeface="Roboto Mono"/>
                          <a:sym typeface="Roboto Mono"/>
                        </a:rPr>
                        <a:t>Yes with DRT response team</a:t>
                      </a:r>
                      <a:endParaRPr sz="900">
                        <a:solidFill>
                          <a:schemeClr val="dk1"/>
                        </a:solidFill>
                        <a:latin typeface="Roboto Mono"/>
                        <a:ea typeface="Roboto Mono"/>
                        <a:cs typeface="Roboto Mono"/>
                        <a:sym typeface="Roboto Mono"/>
                      </a:endParaRPr>
                    </a:p>
                  </a:txBody>
                  <a:tcPr marT="0" marB="91425" marR="91425" marL="91425">
                    <a:lnL cap="flat" cmpd="sng" w="9525">
                      <a:solidFill>
                        <a:srgbClr val="CFE2F3"/>
                      </a:solidFill>
                      <a:prstDash val="solid"/>
                      <a:round/>
                      <a:headEnd len="sm" w="sm" type="none"/>
                      <a:tailEnd len="sm" w="sm" type="none"/>
                    </a:lnL>
                    <a:lnR cap="flat" cmpd="sng" w="9525">
                      <a:solidFill>
                        <a:srgbClr val="CFE2F3"/>
                      </a:solidFill>
                      <a:prstDash val="solid"/>
                      <a:round/>
                      <a:headEnd len="sm" w="sm" type="none"/>
                      <a:tailEnd len="sm" w="sm" type="none"/>
                    </a:lnR>
                    <a:lnT cap="flat" cmpd="sng" w="9525">
                      <a:solidFill>
                        <a:srgbClr val="CFE2F3"/>
                      </a:solidFill>
                      <a:prstDash val="solid"/>
                      <a:round/>
                      <a:headEnd len="sm" w="sm" type="none"/>
                      <a:tailEnd len="sm" w="sm" type="none"/>
                    </a:lnT>
                    <a:lnB cap="flat" cmpd="sng" w="9525">
                      <a:solidFill>
                        <a:srgbClr val="CFE2F3"/>
                      </a:solidFill>
                      <a:prstDash val="solid"/>
                      <a:round/>
                      <a:headEnd len="sm" w="sm" type="none"/>
                      <a:tailEnd len="sm" w="sm" type="none"/>
                    </a:lnB>
                  </a:tcPr>
                </a:tc>
              </a:tr>
              <a:tr h="263150">
                <a:tc>
                  <a:txBody>
                    <a:bodyPr/>
                    <a:lstStyle/>
                    <a:p>
                      <a:pPr indent="0" lvl="0" marL="0" rtl="0" algn="l">
                        <a:spcBef>
                          <a:spcPts val="0"/>
                        </a:spcBef>
                        <a:spcAft>
                          <a:spcPts val="0"/>
                        </a:spcAft>
                        <a:buNone/>
                      </a:pPr>
                      <a:r>
                        <a:rPr lang="en" sz="900">
                          <a:solidFill>
                            <a:srgbClr val="FF0066"/>
                          </a:solidFill>
                          <a:latin typeface="Roboto Mono"/>
                          <a:ea typeface="Roboto Mono"/>
                          <a:cs typeface="Roboto Mono"/>
                          <a:sym typeface="Roboto Mono"/>
                        </a:rPr>
                        <a:t>Visibility </a:t>
                      </a:r>
                      <a:r>
                        <a:rPr lang="en" sz="900">
                          <a:solidFill>
                            <a:schemeClr val="dk1"/>
                          </a:solidFill>
                          <a:latin typeface="Roboto Mono"/>
                          <a:ea typeface="Roboto Mono"/>
                          <a:cs typeface="Roboto Mono"/>
                          <a:sym typeface="Roboto Mono"/>
                        </a:rPr>
                        <a:t>- Layer 3/Layer 4 attack notification	</a:t>
                      </a:r>
                      <a:endParaRPr sz="9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FF0066"/>
                          </a:solidFill>
                          <a:latin typeface="Roboto Mono"/>
                          <a:ea typeface="Roboto Mono"/>
                          <a:cs typeface="Roboto Mono"/>
                          <a:sym typeface="Roboto Mono"/>
                        </a:rPr>
                        <a:t>Visibility </a:t>
                      </a:r>
                      <a:r>
                        <a:rPr lang="en" sz="900">
                          <a:solidFill>
                            <a:schemeClr val="dk1"/>
                          </a:solidFill>
                          <a:latin typeface="Roboto Mono"/>
                          <a:ea typeface="Roboto Mono"/>
                          <a:cs typeface="Roboto Mono"/>
                          <a:sym typeface="Roboto Mono"/>
                        </a:rPr>
                        <a:t>- Layer 7 attack notification	</a:t>
                      </a:r>
                      <a:endParaRPr sz="9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FF0066"/>
                          </a:solidFill>
                          <a:latin typeface="Roboto Mono"/>
                          <a:ea typeface="Roboto Mono"/>
                          <a:cs typeface="Roboto Mono"/>
                          <a:sym typeface="Roboto Mono"/>
                        </a:rPr>
                        <a:t>Visibility </a:t>
                      </a:r>
                      <a:r>
                        <a:rPr lang="en" sz="900">
                          <a:solidFill>
                            <a:schemeClr val="dk1"/>
                          </a:solidFill>
                          <a:latin typeface="Roboto Mono"/>
                          <a:ea typeface="Roboto Mono"/>
                          <a:cs typeface="Roboto Mono"/>
                          <a:sym typeface="Roboto Mono"/>
                        </a:rPr>
                        <a:t>- Layer 3/Layer 4/ Layer 7 attack historical report	</a:t>
                      </a:r>
                      <a:endParaRPr sz="900">
                        <a:solidFill>
                          <a:schemeClr val="dk1"/>
                        </a:solidFill>
                        <a:latin typeface="Roboto Mono"/>
                        <a:ea typeface="Roboto Mono"/>
                        <a:cs typeface="Roboto Mono"/>
                        <a:sym typeface="Roboto Mono"/>
                      </a:endParaRPr>
                    </a:p>
                  </a:txBody>
                  <a:tcPr marT="0" marB="91425" marR="91425" marL="91425">
                    <a:lnL cap="flat" cmpd="sng" w="9525">
                      <a:solidFill>
                        <a:srgbClr val="CFE2F3"/>
                      </a:solidFill>
                      <a:prstDash val="solid"/>
                      <a:round/>
                      <a:headEnd len="sm" w="sm" type="none"/>
                      <a:tailEnd len="sm" w="sm" type="none"/>
                    </a:lnL>
                    <a:lnR cap="flat" cmpd="sng" w="9525">
                      <a:solidFill>
                        <a:srgbClr val="CFE2F3"/>
                      </a:solidFill>
                      <a:prstDash val="solid"/>
                      <a:round/>
                      <a:headEnd len="sm" w="sm" type="none"/>
                      <a:tailEnd len="sm" w="sm" type="none"/>
                    </a:lnR>
                    <a:lnT cap="flat" cmpd="sng" w="9525">
                      <a:solidFill>
                        <a:srgbClr val="CFE2F3"/>
                      </a:solidFill>
                      <a:prstDash val="solid"/>
                      <a:round/>
                      <a:headEnd len="sm" w="sm" type="none"/>
                      <a:tailEnd len="sm" w="sm" type="none"/>
                    </a:lnT>
                    <a:lnB cap="flat" cmpd="sng" w="9525">
                      <a:solidFill>
                        <a:srgbClr val="CFE2F3"/>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dk1"/>
                          </a:solidFill>
                          <a:latin typeface="Roboto Mono"/>
                          <a:ea typeface="Roboto Mono"/>
                          <a:cs typeface="Roboto Mono"/>
                          <a:sym typeface="Roboto Mono"/>
                        </a:rPr>
                        <a:t>No</a:t>
                      </a:r>
                      <a:endParaRPr sz="900">
                        <a:solidFill>
                          <a:schemeClr val="dk1"/>
                        </a:solidFill>
                        <a:latin typeface="Roboto Mono"/>
                        <a:ea typeface="Roboto Mono"/>
                        <a:cs typeface="Roboto Mono"/>
                        <a:sym typeface="Roboto Mono"/>
                      </a:endParaRPr>
                    </a:p>
                  </a:txBody>
                  <a:tcPr marT="0" marB="91425" marR="91425" marL="91425">
                    <a:lnL cap="flat" cmpd="sng" w="9525">
                      <a:solidFill>
                        <a:srgbClr val="CFE2F3"/>
                      </a:solidFill>
                      <a:prstDash val="solid"/>
                      <a:round/>
                      <a:headEnd len="sm" w="sm" type="none"/>
                      <a:tailEnd len="sm" w="sm" type="none"/>
                    </a:lnL>
                    <a:lnR cap="flat" cmpd="sng" w="9525">
                      <a:solidFill>
                        <a:srgbClr val="CFE2F3"/>
                      </a:solidFill>
                      <a:prstDash val="solid"/>
                      <a:round/>
                      <a:headEnd len="sm" w="sm" type="none"/>
                      <a:tailEnd len="sm" w="sm" type="none"/>
                    </a:lnR>
                    <a:lnT cap="flat" cmpd="sng" w="9525">
                      <a:solidFill>
                        <a:srgbClr val="CFE2F3"/>
                      </a:solidFill>
                      <a:prstDash val="solid"/>
                      <a:round/>
                      <a:headEnd len="sm" w="sm" type="none"/>
                      <a:tailEnd len="sm" w="sm" type="none"/>
                    </a:lnT>
                    <a:lnB cap="flat" cmpd="sng" w="9525">
                      <a:solidFill>
                        <a:srgbClr val="CFE2F3"/>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dk1"/>
                          </a:solidFill>
                          <a:latin typeface="Roboto Mono"/>
                          <a:ea typeface="Roboto Mono"/>
                          <a:cs typeface="Roboto Mono"/>
                          <a:sym typeface="Roboto Mono"/>
                        </a:rPr>
                        <a:t>Yes</a:t>
                      </a:r>
                      <a:endParaRPr sz="900">
                        <a:solidFill>
                          <a:schemeClr val="dk1"/>
                        </a:solidFill>
                        <a:latin typeface="Roboto Mono"/>
                        <a:ea typeface="Roboto Mono"/>
                        <a:cs typeface="Roboto Mono"/>
                        <a:sym typeface="Roboto Mono"/>
                      </a:endParaRPr>
                    </a:p>
                  </a:txBody>
                  <a:tcPr marT="0" marB="91425" marR="91425" marL="91425">
                    <a:lnL cap="flat" cmpd="sng" w="9525">
                      <a:solidFill>
                        <a:srgbClr val="CFE2F3"/>
                      </a:solidFill>
                      <a:prstDash val="solid"/>
                      <a:round/>
                      <a:headEnd len="sm" w="sm" type="none"/>
                      <a:tailEnd len="sm" w="sm" type="none"/>
                    </a:lnL>
                    <a:lnR cap="flat" cmpd="sng" w="9525">
                      <a:solidFill>
                        <a:srgbClr val="CFE2F3"/>
                      </a:solidFill>
                      <a:prstDash val="solid"/>
                      <a:round/>
                      <a:headEnd len="sm" w="sm" type="none"/>
                      <a:tailEnd len="sm" w="sm" type="none"/>
                    </a:lnR>
                    <a:lnT cap="flat" cmpd="sng" w="9525">
                      <a:solidFill>
                        <a:srgbClr val="CFE2F3"/>
                      </a:solidFill>
                      <a:prstDash val="solid"/>
                      <a:round/>
                      <a:headEnd len="sm" w="sm" type="none"/>
                      <a:tailEnd len="sm" w="sm" type="none"/>
                    </a:lnT>
                    <a:lnB cap="flat" cmpd="sng" w="9525">
                      <a:solidFill>
                        <a:srgbClr val="CFE2F3"/>
                      </a:solidFill>
                      <a:prstDash val="solid"/>
                      <a:round/>
                      <a:headEnd len="sm" w="sm" type="none"/>
                      <a:tailEnd len="sm" w="sm" type="none"/>
                    </a:lnB>
                  </a:tcPr>
                </a:tc>
              </a:tr>
              <a:tr h="263150">
                <a:tc>
                  <a:txBody>
                    <a:bodyPr/>
                    <a:lstStyle/>
                    <a:p>
                      <a:pPr indent="0" lvl="0" marL="0" rtl="0" algn="l">
                        <a:spcBef>
                          <a:spcPts val="0"/>
                        </a:spcBef>
                        <a:spcAft>
                          <a:spcPts val="0"/>
                        </a:spcAft>
                        <a:buNone/>
                      </a:pPr>
                      <a:r>
                        <a:rPr lang="en" sz="900">
                          <a:solidFill>
                            <a:srgbClr val="FF0066"/>
                          </a:solidFill>
                          <a:latin typeface="Roboto Mono"/>
                          <a:ea typeface="Roboto Mono"/>
                          <a:cs typeface="Roboto Mono"/>
                          <a:sym typeface="Roboto Mono"/>
                        </a:rPr>
                        <a:t>DRT Support</a:t>
                      </a:r>
                      <a:r>
                        <a:rPr lang="en" sz="900">
                          <a:solidFill>
                            <a:schemeClr val="dk1"/>
                          </a:solidFill>
                          <a:latin typeface="Roboto Mono"/>
                          <a:ea typeface="Roboto Mono"/>
                          <a:cs typeface="Roboto Mono"/>
                          <a:sym typeface="Roboto Mono"/>
                        </a:rPr>
                        <a:t> - Custom mitigations during attacks</a:t>
                      </a:r>
                      <a:endParaRPr sz="9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FF0066"/>
                          </a:solidFill>
                          <a:latin typeface="Roboto Mono"/>
                          <a:ea typeface="Roboto Mono"/>
                          <a:cs typeface="Roboto Mono"/>
                          <a:sym typeface="Roboto Mono"/>
                        </a:rPr>
                        <a:t>DRT Support</a:t>
                      </a:r>
                      <a:r>
                        <a:rPr lang="en" sz="900">
                          <a:solidFill>
                            <a:schemeClr val="dk1"/>
                          </a:solidFill>
                          <a:latin typeface="Roboto Mono"/>
                          <a:ea typeface="Roboto Mono"/>
                          <a:cs typeface="Roboto Mono"/>
                          <a:sym typeface="Roboto Mono"/>
                        </a:rPr>
                        <a:t> - Post attack analysis	</a:t>
                      </a:r>
                      <a:endParaRPr sz="900">
                        <a:solidFill>
                          <a:schemeClr val="dk1"/>
                        </a:solidFill>
                        <a:latin typeface="Roboto Mono"/>
                        <a:ea typeface="Roboto Mono"/>
                        <a:cs typeface="Roboto Mono"/>
                        <a:sym typeface="Roboto Mono"/>
                      </a:endParaRPr>
                    </a:p>
                  </a:txBody>
                  <a:tcPr marT="0" marB="91425" marR="91425" marL="91425">
                    <a:lnL cap="flat" cmpd="sng" w="9525">
                      <a:solidFill>
                        <a:srgbClr val="CFE2F3"/>
                      </a:solidFill>
                      <a:prstDash val="solid"/>
                      <a:round/>
                      <a:headEnd len="sm" w="sm" type="none"/>
                      <a:tailEnd len="sm" w="sm" type="none"/>
                    </a:lnL>
                    <a:lnR cap="flat" cmpd="sng" w="9525">
                      <a:solidFill>
                        <a:srgbClr val="CFE2F3"/>
                      </a:solidFill>
                      <a:prstDash val="solid"/>
                      <a:round/>
                      <a:headEnd len="sm" w="sm" type="none"/>
                      <a:tailEnd len="sm" w="sm" type="none"/>
                    </a:lnR>
                    <a:lnT cap="flat" cmpd="sng" w="9525">
                      <a:solidFill>
                        <a:srgbClr val="CFE2F3"/>
                      </a:solidFill>
                      <a:prstDash val="solid"/>
                      <a:round/>
                      <a:headEnd len="sm" w="sm" type="none"/>
                      <a:tailEnd len="sm" w="sm" type="none"/>
                    </a:lnT>
                    <a:lnB cap="flat" cmpd="sng" w="9525">
                      <a:solidFill>
                        <a:srgbClr val="CFE2F3"/>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dk1"/>
                          </a:solidFill>
                          <a:latin typeface="Roboto Mono"/>
                          <a:ea typeface="Roboto Mono"/>
                          <a:cs typeface="Roboto Mono"/>
                          <a:sym typeface="Roboto Mono"/>
                        </a:rPr>
                        <a:t>No</a:t>
                      </a:r>
                      <a:endParaRPr sz="900">
                        <a:solidFill>
                          <a:schemeClr val="dk1"/>
                        </a:solidFill>
                        <a:latin typeface="Roboto Mono"/>
                        <a:ea typeface="Roboto Mono"/>
                        <a:cs typeface="Roboto Mono"/>
                        <a:sym typeface="Roboto Mono"/>
                      </a:endParaRPr>
                    </a:p>
                  </a:txBody>
                  <a:tcPr marT="0" marB="91425" marR="91425" marL="91425">
                    <a:lnL cap="flat" cmpd="sng" w="9525">
                      <a:solidFill>
                        <a:srgbClr val="CFE2F3"/>
                      </a:solidFill>
                      <a:prstDash val="solid"/>
                      <a:round/>
                      <a:headEnd len="sm" w="sm" type="none"/>
                      <a:tailEnd len="sm" w="sm" type="none"/>
                    </a:lnL>
                    <a:lnR cap="flat" cmpd="sng" w="9525">
                      <a:solidFill>
                        <a:srgbClr val="CFE2F3"/>
                      </a:solidFill>
                      <a:prstDash val="solid"/>
                      <a:round/>
                      <a:headEnd len="sm" w="sm" type="none"/>
                      <a:tailEnd len="sm" w="sm" type="none"/>
                    </a:lnR>
                    <a:lnT cap="flat" cmpd="sng" w="9525">
                      <a:solidFill>
                        <a:srgbClr val="CFE2F3"/>
                      </a:solidFill>
                      <a:prstDash val="solid"/>
                      <a:round/>
                      <a:headEnd len="sm" w="sm" type="none"/>
                      <a:tailEnd len="sm" w="sm" type="none"/>
                    </a:lnT>
                    <a:lnB cap="flat" cmpd="sng" w="9525">
                      <a:solidFill>
                        <a:srgbClr val="CFE2F3"/>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dk1"/>
                          </a:solidFill>
                          <a:latin typeface="Roboto Mono"/>
                          <a:ea typeface="Roboto Mono"/>
                          <a:cs typeface="Roboto Mono"/>
                          <a:sym typeface="Roboto Mono"/>
                        </a:rPr>
                        <a:t>Yes</a:t>
                      </a:r>
                      <a:endParaRPr sz="900">
                        <a:solidFill>
                          <a:schemeClr val="dk1"/>
                        </a:solidFill>
                        <a:latin typeface="Roboto Mono"/>
                        <a:ea typeface="Roboto Mono"/>
                        <a:cs typeface="Roboto Mono"/>
                        <a:sym typeface="Roboto Mono"/>
                      </a:endParaRPr>
                    </a:p>
                  </a:txBody>
                  <a:tcPr marT="0" marB="91425" marR="91425" marL="91425">
                    <a:lnL cap="flat" cmpd="sng" w="9525">
                      <a:solidFill>
                        <a:srgbClr val="CFE2F3"/>
                      </a:solidFill>
                      <a:prstDash val="solid"/>
                      <a:round/>
                      <a:headEnd len="sm" w="sm" type="none"/>
                      <a:tailEnd len="sm" w="sm" type="none"/>
                    </a:lnL>
                    <a:lnR cap="flat" cmpd="sng" w="9525">
                      <a:solidFill>
                        <a:srgbClr val="CFE2F3"/>
                      </a:solidFill>
                      <a:prstDash val="solid"/>
                      <a:round/>
                      <a:headEnd len="sm" w="sm" type="none"/>
                      <a:tailEnd len="sm" w="sm" type="none"/>
                    </a:lnR>
                    <a:lnT cap="flat" cmpd="sng" w="9525">
                      <a:solidFill>
                        <a:srgbClr val="CFE2F3"/>
                      </a:solidFill>
                      <a:prstDash val="solid"/>
                      <a:round/>
                      <a:headEnd len="sm" w="sm" type="none"/>
                      <a:tailEnd len="sm" w="sm" type="none"/>
                    </a:lnT>
                    <a:lnB cap="flat" cmpd="sng" w="9525">
                      <a:solidFill>
                        <a:srgbClr val="CFE2F3"/>
                      </a:solidFill>
                      <a:prstDash val="solid"/>
                      <a:round/>
                      <a:headEnd len="sm" w="sm" type="none"/>
                      <a:tailEnd len="sm" w="sm" type="none"/>
                    </a:lnB>
                  </a:tcPr>
                </a:tc>
              </a:tr>
              <a:tr h="263150">
                <a:tc>
                  <a:txBody>
                    <a:bodyPr/>
                    <a:lstStyle/>
                    <a:p>
                      <a:pPr indent="0" lvl="0" marL="0" marR="0" rtl="0" algn="l">
                        <a:lnSpc>
                          <a:spcPct val="100000"/>
                        </a:lnSpc>
                        <a:spcBef>
                          <a:spcPts val="0"/>
                        </a:spcBef>
                        <a:spcAft>
                          <a:spcPts val="0"/>
                        </a:spcAft>
                        <a:buNone/>
                      </a:pPr>
                      <a:r>
                        <a:rPr lang="en" sz="900">
                          <a:solidFill>
                            <a:srgbClr val="FF0066"/>
                          </a:solidFill>
                          <a:latin typeface="Roboto Mono"/>
                          <a:ea typeface="Roboto Mono"/>
                          <a:cs typeface="Roboto Mono"/>
                          <a:sym typeface="Roboto Mono"/>
                        </a:rPr>
                        <a:t>DDoS Cost Protection (Service credits for DDoS scaling charges)</a:t>
                      </a:r>
                      <a:endParaRPr sz="900">
                        <a:solidFill>
                          <a:srgbClr val="FF0066"/>
                        </a:solidFill>
                        <a:latin typeface="Roboto Mono"/>
                        <a:ea typeface="Roboto Mono"/>
                        <a:cs typeface="Roboto Mono"/>
                        <a:sym typeface="Roboto Mono"/>
                      </a:endParaRPr>
                    </a:p>
                    <a:p>
                      <a:pPr indent="0" lvl="0" marL="0" marR="0" rtl="0" algn="l">
                        <a:lnSpc>
                          <a:spcPct val="100000"/>
                        </a:lnSpc>
                        <a:spcBef>
                          <a:spcPts val="0"/>
                        </a:spcBef>
                        <a:spcAft>
                          <a:spcPts val="0"/>
                        </a:spcAft>
                        <a:buNone/>
                      </a:pPr>
                      <a:r>
                        <a:rPr lang="en" sz="900">
                          <a:solidFill>
                            <a:schemeClr val="dk1"/>
                          </a:solidFill>
                          <a:latin typeface="Roboto Mono"/>
                          <a:ea typeface="Roboto Mono"/>
                          <a:cs typeface="Roboto Mono"/>
                          <a:sym typeface="Roboto Mono"/>
                        </a:rPr>
                        <a:t>R53, CloudFront, ELB, EC2</a:t>
                      </a:r>
                      <a:endParaRPr sz="1050">
                        <a:solidFill>
                          <a:schemeClr val="dk1"/>
                        </a:solidFill>
                        <a:highlight>
                          <a:srgbClr val="F7F7F7"/>
                        </a:highlight>
                        <a:latin typeface="Roboto Mono"/>
                        <a:ea typeface="Roboto Mono"/>
                        <a:cs typeface="Roboto Mono"/>
                        <a:sym typeface="Roboto Mono"/>
                      </a:endParaRPr>
                    </a:p>
                  </a:txBody>
                  <a:tcPr marT="0" marB="91425" marR="91425" marL="91425">
                    <a:lnL cap="flat" cmpd="sng" w="9525">
                      <a:solidFill>
                        <a:srgbClr val="CFE2F3"/>
                      </a:solidFill>
                      <a:prstDash val="solid"/>
                      <a:round/>
                      <a:headEnd len="sm" w="sm" type="none"/>
                      <a:tailEnd len="sm" w="sm" type="none"/>
                    </a:lnL>
                    <a:lnR cap="flat" cmpd="sng" w="9525">
                      <a:solidFill>
                        <a:srgbClr val="CFE2F3"/>
                      </a:solidFill>
                      <a:prstDash val="solid"/>
                      <a:round/>
                      <a:headEnd len="sm" w="sm" type="none"/>
                      <a:tailEnd len="sm" w="sm" type="none"/>
                    </a:lnR>
                    <a:lnT cap="flat" cmpd="sng" w="9525">
                      <a:solidFill>
                        <a:srgbClr val="CFE2F3"/>
                      </a:solidFill>
                      <a:prstDash val="solid"/>
                      <a:round/>
                      <a:headEnd len="sm" w="sm" type="none"/>
                      <a:tailEnd len="sm" w="sm" type="none"/>
                    </a:lnT>
                    <a:lnB cap="flat" cmpd="sng" w="9525">
                      <a:solidFill>
                        <a:srgbClr val="CFE2F3"/>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dk1"/>
                          </a:solidFill>
                          <a:latin typeface="Roboto Mono"/>
                          <a:ea typeface="Roboto Mono"/>
                          <a:cs typeface="Roboto Mono"/>
                          <a:sym typeface="Roboto Mono"/>
                        </a:rPr>
                        <a:t>No</a:t>
                      </a:r>
                      <a:endParaRPr sz="900">
                        <a:solidFill>
                          <a:schemeClr val="dk1"/>
                        </a:solidFill>
                        <a:latin typeface="Roboto Mono"/>
                        <a:ea typeface="Roboto Mono"/>
                        <a:cs typeface="Roboto Mono"/>
                        <a:sym typeface="Roboto Mono"/>
                      </a:endParaRPr>
                    </a:p>
                  </a:txBody>
                  <a:tcPr marT="0" marB="91425" marR="91425" marL="91425">
                    <a:lnL cap="flat" cmpd="sng" w="9525">
                      <a:solidFill>
                        <a:srgbClr val="CFE2F3"/>
                      </a:solidFill>
                      <a:prstDash val="solid"/>
                      <a:round/>
                      <a:headEnd len="sm" w="sm" type="none"/>
                      <a:tailEnd len="sm" w="sm" type="none"/>
                    </a:lnL>
                    <a:lnR cap="flat" cmpd="sng" w="9525">
                      <a:solidFill>
                        <a:srgbClr val="CFE2F3"/>
                      </a:solidFill>
                      <a:prstDash val="solid"/>
                      <a:round/>
                      <a:headEnd len="sm" w="sm" type="none"/>
                      <a:tailEnd len="sm" w="sm" type="none"/>
                    </a:lnR>
                    <a:lnT cap="flat" cmpd="sng" w="9525">
                      <a:solidFill>
                        <a:srgbClr val="CFE2F3"/>
                      </a:solidFill>
                      <a:prstDash val="solid"/>
                      <a:round/>
                      <a:headEnd len="sm" w="sm" type="none"/>
                      <a:tailEnd len="sm" w="sm" type="none"/>
                    </a:lnT>
                    <a:lnB cap="flat" cmpd="sng" w="9525">
                      <a:solidFill>
                        <a:srgbClr val="CFE2F3"/>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dk1"/>
                          </a:solidFill>
                          <a:latin typeface="Roboto Mono"/>
                          <a:ea typeface="Roboto Mono"/>
                          <a:cs typeface="Roboto Mono"/>
                          <a:sym typeface="Roboto Mono"/>
                        </a:rPr>
                        <a:t>Yes</a:t>
                      </a:r>
                      <a:endParaRPr sz="900">
                        <a:solidFill>
                          <a:schemeClr val="dk1"/>
                        </a:solidFill>
                        <a:latin typeface="Roboto Mono"/>
                        <a:ea typeface="Roboto Mono"/>
                        <a:cs typeface="Roboto Mono"/>
                        <a:sym typeface="Roboto Mono"/>
                      </a:endParaRPr>
                    </a:p>
                  </a:txBody>
                  <a:tcPr marT="0" marB="91425" marR="91425" marL="91425">
                    <a:lnL cap="flat" cmpd="sng" w="9525">
                      <a:solidFill>
                        <a:srgbClr val="CFE2F3"/>
                      </a:solidFill>
                      <a:prstDash val="solid"/>
                      <a:round/>
                      <a:headEnd len="sm" w="sm" type="none"/>
                      <a:tailEnd len="sm" w="sm" type="none"/>
                    </a:lnL>
                    <a:lnR cap="flat" cmpd="sng" w="9525">
                      <a:solidFill>
                        <a:srgbClr val="CFE2F3"/>
                      </a:solidFill>
                      <a:prstDash val="solid"/>
                      <a:round/>
                      <a:headEnd len="sm" w="sm" type="none"/>
                      <a:tailEnd len="sm" w="sm" type="none"/>
                    </a:lnR>
                    <a:lnT cap="flat" cmpd="sng" w="9525">
                      <a:solidFill>
                        <a:srgbClr val="CFE2F3"/>
                      </a:solidFill>
                      <a:prstDash val="solid"/>
                      <a:round/>
                      <a:headEnd len="sm" w="sm" type="none"/>
                      <a:tailEnd len="sm" w="sm" type="none"/>
                    </a:lnT>
                    <a:lnB cap="flat" cmpd="sng" w="9525">
                      <a:solidFill>
                        <a:srgbClr val="CFE2F3"/>
                      </a:solidFill>
                      <a:prstDash val="solid"/>
                      <a:round/>
                      <a:headEnd len="sm" w="sm" type="none"/>
                      <a:tailEnd len="sm" w="sm" type="none"/>
                    </a:lnB>
                  </a:tcPr>
                </a:tc>
              </a:tr>
              <a:tr h="263150">
                <a:tc>
                  <a:txBody>
                    <a:bodyPr/>
                    <a:lstStyle/>
                    <a:p>
                      <a:pPr indent="0" lvl="0" marL="0" marR="0" rtl="0" algn="l">
                        <a:lnSpc>
                          <a:spcPct val="100000"/>
                        </a:lnSpc>
                        <a:spcBef>
                          <a:spcPts val="0"/>
                        </a:spcBef>
                        <a:spcAft>
                          <a:spcPts val="0"/>
                        </a:spcAft>
                        <a:buNone/>
                      </a:pPr>
                      <a:r>
                        <a:rPr lang="en" sz="900">
                          <a:solidFill>
                            <a:srgbClr val="FF0066"/>
                          </a:solidFill>
                          <a:latin typeface="Roboto Mono"/>
                          <a:ea typeface="Roboto Mono"/>
                          <a:cs typeface="Roboto Mono"/>
                          <a:sym typeface="Roboto Mono"/>
                        </a:rPr>
                        <a:t>Cost</a:t>
                      </a:r>
                      <a:endParaRPr sz="900">
                        <a:solidFill>
                          <a:srgbClr val="FF0066"/>
                        </a:solidFill>
                        <a:latin typeface="Roboto Mono"/>
                        <a:ea typeface="Roboto Mono"/>
                        <a:cs typeface="Roboto Mono"/>
                        <a:sym typeface="Roboto Mono"/>
                      </a:endParaRPr>
                    </a:p>
                    <a:p>
                      <a:pPr indent="0" lvl="0" marL="0" marR="0" rtl="0" algn="l">
                        <a:lnSpc>
                          <a:spcPct val="100000"/>
                        </a:lnSpc>
                        <a:spcBef>
                          <a:spcPts val="0"/>
                        </a:spcBef>
                        <a:spcAft>
                          <a:spcPts val="0"/>
                        </a:spcAft>
                        <a:buNone/>
                      </a:pPr>
                      <a:r>
                        <a:rPr lang="en" sz="900">
                          <a:solidFill>
                            <a:schemeClr val="dk1"/>
                          </a:solidFill>
                          <a:latin typeface="Roboto Mono"/>
                          <a:ea typeface="Roboto Mono"/>
                          <a:cs typeface="Roboto Mono"/>
                          <a:sym typeface="Roboto Mono"/>
                        </a:rPr>
                        <a:t>Monthly, Usage-based , SLA</a:t>
                      </a:r>
                      <a:endParaRPr sz="900">
                        <a:solidFill>
                          <a:schemeClr val="dk1"/>
                        </a:solidFill>
                        <a:latin typeface="Roboto Mono"/>
                        <a:ea typeface="Roboto Mono"/>
                        <a:cs typeface="Roboto Mono"/>
                        <a:sym typeface="Roboto Mono"/>
                      </a:endParaRPr>
                    </a:p>
                  </a:txBody>
                  <a:tcPr marT="0" marB="91425" marR="91425" marL="91425">
                    <a:lnL cap="flat" cmpd="sng" w="9525">
                      <a:solidFill>
                        <a:srgbClr val="CFE2F3"/>
                      </a:solidFill>
                      <a:prstDash val="solid"/>
                      <a:round/>
                      <a:headEnd len="sm" w="sm" type="none"/>
                      <a:tailEnd len="sm" w="sm" type="none"/>
                    </a:lnL>
                    <a:lnR cap="flat" cmpd="sng" w="9525">
                      <a:solidFill>
                        <a:srgbClr val="CFE2F3"/>
                      </a:solidFill>
                      <a:prstDash val="solid"/>
                      <a:round/>
                      <a:headEnd len="sm" w="sm" type="none"/>
                      <a:tailEnd len="sm" w="sm" type="none"/>
                    </a:lnR>
                    <a:lnT cap="flat" cmpd="sng" w="9525">
                      <a:solidFill>
                        <a:srgbClr val="CFE2F3"/>
                      </a:solidFill>
                      <a:prstDash val="solid"/>
                      <a:round/>
                      <a:headEnd len="sm" w="sm" type="none"/>
                      <a:tailEnd len="sm" w="sm" type="none"/>
                    </a:lnT>
                    <a:lnB cap="flat" cmpd="sng" w="9525">
                      <a:solidFill>
                        <a:srgbClr val="CFE2F3"/>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dk1"/>
                          </a:solidFill>
                          <a:latin typeface="Roboto Mono"/>
                          <a:ea typeface="Roboto Mono"/>
                          <a:cs typeface="Roboto Mono"/>
                          <a:sym typeface="Roboto Mono"/>
                        </a:rPr>
                        <a:t>No</a:t>
                      </a:r>
                      <a:endParaRPr sz="900">
                        <a:solidFill>
                          <a:schemeClr val="dk1"/>
                        </a:solidFill>
                        <a:latin typeface="Roboto Mono"/>
                        <a:ea typeface="Roboto Mono"/>
                        <a:cs typeface="Roboto Mono"/>
                        <a:sym typeface="Roboto Mono"/>
                      </a:endParaRPr>
                    </a:p>
                  </a:txBody>
                  <a:tcPr marT="0" marB="91425" marR="91425" marL="91425">
                    <a:lnL cap="flat" cmpd="sng" w="9525">
                      <a:solidFill>
                        <a:srgbClr val="CFE2F3"/>
                      </a:solidFill>
                      <a:prstDash val="solid"/>
                      <a:round/>
                      <a:headEnd len="sm" w="sm" type="none"/>
                      <a:tailEnd len="sm" w="sm" type="none"/>
                    </a:lnL>
                    <a:lnR cap="flat" cmpd="sng" w="9525">
                      <a:solidFill>
                        <a:srgbClr val="CFE2F3"/>
                      </a:solidFill>
                      <a:prstDash val="solid"/>
                      <a:round/>
                      <a:headEnd len="sm" w="sm" type="none"/>
                      <a:tailEnd len="sm" w="sm" type="none"/>
                    </a:lnR>
                    <a:lnT cap="flat" cmpd="sng" w="9525">
                      <a:solidFill>
                        <a:srgbClr val="CFE2F3"/>
                      </a:solidFill>
                      <a:prstDash val="solid"/>
                      <a:round/>
                      <a:headEnd len="sm" w="sm" type="none"/>
                      <a:tailEnd len="sm" w="sm" type="none"/>
                    </a:lnT>
                    <a:lnB cap="flat" cmpd="sng" w="9525">
                      <a:solidFill>
                        <a:srgbClr val="CFE2F3"/>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dk1"/>
                          </a:solidFill>
                          <a:latin typeface="Roboto Mono"/>
                          <a:ea typeface="Roboto Mono"/>
                          <a:cs typeface="Roboto Mono"/>
                          <a:sym typeface="Roboto Mono"/>
                        </a:rPr>
                        <a:t>Yes</a:t>
                      </a:r>
                      <a:endParaRPr sz="900">
                        <a:solidFill>
                          <a:schemeClr val="dk1"/>
                        </a:solidFill>
                        <a:latin typeface="Roboto Mono"/>
                        <a:ea typeface="Roboto Mono"/>
                        <a:cs typeface="Roboto Mono"/>
                        <a:sym typeface="Roboto Mono"/>
                      </a:endParaRPr>
                    </a:p>
                  </a:txBody>
                  <a:tcPr marT="0" marB="91425" marR="91425" marL="91425">
                    <a:lnL cap="flat" cmpd="sng" w="9525">
                      <a:solidFill>
                        <a:srgbClr val="CFE2F3"/>
                      </a:solidFill>
                      <a:prstDash val="solid"/>
                      <a:round/>
                      <a:headEnd len="sm" w="sm" type="none"/>
                      <a:tailEnd len="sm" w="sm" type="none"/>
                    </a:lnL>
                    <a:lnR cap="flat" cmpd="sng" w="9525">
                      <a:solidFill>
                        <a:srgbClr val="CFE2F3"/>
                      </a:solidFill>
                      <a:prstDash val="solid"/>
                      <a:round/>
                      <a:headEnd len="sm" w="sm" type="none"/>
                      <a:tailEnd len="sm" w="sm" type="none"/>
                    </a:lnR>
                    <a:lnT cap="flat" cmpd="sng" w="9525">
                      <a:solidFill>
                        <a:srgbClr val="CFE2F3"/>
                      </a:solidFill>
                      <a:prstDash val="solid"/>
                      <a:round/>
                      <a:headEnd len="sm" w="sm" type="none"/>
                      <a:tailEnd len="sm" w="sm" type="none"/>
                    </a:lnT>
                    <a:lnB cap="flat" cmpd="sng" w="9525">
                      <a:solidFill>
                        <a:srgbClr val="CFE2F3"/>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8"/>
          <p:cNvSpPr txBox="1"/>
          <p:nvPr>
            <p:ph type="title"/>
          </p:nvPr>
        </p:nvSpPr>
        <p:spPr>
          <a:xfrm>
            <a:off x="311700" y="642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0066"/>
                </a:solidFill>
              </a:rPr>
              <a:t>AWS Best Practices for DDoS Resiliency</a:t>
            </a:r>
            <a:endParaRPr sz="3000">
              <a:solidFill>
                <a:srgbClr val="FF0066"/>
              </a:solidFill>
            </a:endParaRPr>
          </a:p>
          <a:p>
            <a:pPr indent="0" lvl="0" marL="0" rtl="0" algn="l">
              <a:spcBef>
                <a:spcPts val="0"/>
              </a:spcBef>
              <a:spcAft>
                <a:spcPts val="0"/>
              </a:spcAft>
              <a:buNone/>
            </a:pPr>
            <a:r>
              <a:rPr b="0" lang="en" sz="1100" u="sng">
                <a:solidFill>
                  <a:schemeClr val="hlink"/>
                </a:solidFill>
                <a:latin typeface="Roboto Mono"/>
                <a:ea typeface="Roboto Mono"/>
                <a:cs typeface="Roboto Mono"/>
                <a:sym typeface="Roboto Mono"/>
                <a:hlinkClick r:id="rId3"/>
              </a:rPr>
              <a:t>https://d1.awsstatic.com/whitepapers/Security/DDoS_White_Paper.pdf</a:t>
            </a:r>
            <a:endParaRPr sz="3000">
              <a:solidFill>
                <a:srgbClr val="FF0066"/>
              </a:solidFill>
              <a:latin typeface="Roboto Mono"/>
              <a:ea typeface="Roboto Mono"/>
              <a:cs typeface="Roboto Mono"/>
              <a:sym typeface="Roboto Mono"/>
            </a:endParaRPr>
          </a:p>
        </p:txBody>
      </p:sp>
      <p:sp>
        <p:nvSpPr>
          <p:cNvPr id="136" name="Google Shape;136;p28"/>
          <p:cNvSpPr txBox="1"/>
          <p:nvPr/>
        </p:nvSpPr>
        <p:spPr>
          <a:xfrm>
            <a:off x="424750" y="846550"/>
            <a:ext cx="8169900" cy="20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0000FF"/>
                </a:solidFill>
                <a:latin typeface="Roboto Mono"/>
                <a:ea typeface="Roboto Mono"/>
                <a:cs typeface="Roboto Mono"/>
                <a:sym typeface="Roboto Mono"/>
              </a:rPr>
              <a:t>AWS Shield Advanced</a:t>
            </a:r>
            <a:r>
              <a:rPr b="1" lang="en" sz="1200">
                <a:latin typeface="Roboto Mono"/>
                <a:ea typeface="Roboto Mono"/>
                <a:cs typeface="Roboto Mono"/>
                <a:sym typeface="Roboto Mono"/>
              </a:rPr>
              <a:t> </a:t>
            </a:r>
            <a:r>
              <a:rPr lang="en" sz="1200">
                <a:latin typeface="Roboto Mono"/>
                <a:ea typeface="Roboto Mono"/>
                <a:cs typeface="Roboto Mono"/>
                <a:sym typeface="Roboto Mono"/>
              </a:rPr>
              <a:t>→ </a:t>
            </a:r>
            <a:endParaRPr sz="1200">
              <a:latin typeface="Roboto Mono"/>
              <a:ea typeface="Roboto Mono"/>
              <a:cs typeface="Roboto Mono"/>
              <a:sym typeface="Roboto Mono"/>
            </a:endParaRPr>
          </a:p>
          <a:p>
            <a:pPr indent="-109220" lvl="0" marL="274320" rtl="0" algn="l">
              <a:spcBef>
                <a:spcPts val="0"/>
              </a:spcBef>
              <a:spcAft>
                <a:spcPts val="0"/>
              </a:spcAft>
              <a:buSzPts val="1000"/>
              <a:buFont typeface="Roboto Mono"/>
              <a:buAutoNum type="arabicPeriod"/>
            </a:pPr>
            <a:r>
              <a:rPr lang="en" sz="1000">
                <a:latin typeface="Roboto Mono"/>
                <a:ea typeface="Roboto Mono"/>
                <a:cs typeface="Roboto Mono"/>
                <a:sym typeface="Roboto Mono"/>
              </a:rPr>
              <a:t>This optional DDoS mitigation service helps you protect an application hosted on any AWS Region or hosted outside of AWS. </a:t>
            </a:r>
            <a:endParaRPr sz="1000">
              <a:latin typeface="Roboto Mono"/>
              <a:ea typeface="Roboto Mono"/>
              <a:cs typeface="Roboto Mono"/>
              <a:sym typeface="Roboto Mono"/>
            </a:endParaRPr>
          </a:p>
          <a:p>
            <a:pPr indent="-109220" lvl="0" marL="274320" rtl="0" algn="l">
              <a:spcBef>
                <a:spcPts val="0"/>
              </a:spcBef>
              <a:spcAft>
                <a:spcPts val="0"/>
              </a:spcAft>
              <a:buSzPts val="1000"/>
              <a:buFont typeface="Roboto Mono"/>
              <a:buAutoNum type="arabicPeriod"/>
            </a:pPr>
            <a:r>
              <a:rPr lang="en" sz="1000">
                <a:latin typeface="Roboto Mono"/>
                <a:ea typeface="Roboto Mono"/>
                <a:cs typeface="Roboto Mono"/>
                <a:sym typeface="Roboto Mono"/>
              </a:rPr>
              <a:t>The service is available globally for Amazon CloudFront and Amazon Route 53. </a:t>
            </a:r>
            <a:endParaRPr sz="1000">
              <a:latin typeface="Roboto Mono"/>
              <a:ea typeface="Roboto Mono"/>
              <a:cs typeface="Roboto Mono"/>
              <a:sym typeface="Roboto Mono"/>
            </a:endParaRPr>
          </a:p>
          <a:p>
            <a:pPr indent="-109220" lvl="0" marL="274320" rtl="0" algn="l">
              <a:spcBef>
                <a:spcPts val="0"/>
              </a:spcBef>
              <a:spcAft>
                <a:spcPts val="0"/>
              </a:spcAft>
              <a:buSzPts val="1000"/>
              <a:buFont typeface="Roboto Mono"/>
              <a:buAutoNum type="arabicPeriod"/>
            </a:pPr>
            <a:r>
              <a:rPr lang="en" sz="1000">
                <a:latin typeface="Roboto Mono"/>
                <a:ea typeface="Roboto Mono"/>
                <a:cs typeface="Roboto Mono"/>
                <a:sym typeface="Roboto Mono"/>
              </a:rPr>
              <a:t>It’s also available in select AWS Regions for CLB,ALB, and EIPs. Using AWS Shield Advanced with EIPs allows you to protect NLBs or EC2 instances.</a:t>
            </a:r>
            <a:endParaRPr sz="1000">
              <a:latin typeface="Roboto Mono"/>
              <a:ea typeface="Roboto Mono"/>
              <a:cs typeface="Roboto Mono"/>
              <a:sym typeface="Roboto Mono"/>
            </a:endParaRPr>
          </a:p>
        </p:txBody>
      </p:sp>
      <p:sp>
        <p:nvSpPr>
          <p:cNvPr id="137" name="Google Shape;137;p28"/>
          <p:cNvSpPr txBox="1"/>
          <p:nvPr/>
        </p:nvSpPr>
        <p:spPr>
          <a:xfrm>
            <a:off x="304800" y="2133600"/>
            <a:ext cx="8428800" cy="20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Roboto Mono"/>
                <a:ea typeface="Roboto Mono"/>
                <a:cs typeface="Roboto Mono"/>
                <a:sym typeface="Roboto Mono"/>
              </a:rPr>
              <a:t>With AWS Shield Advanced, you get the following additional benefits: </a:t>
            </a:r>
            <a:endParaRPr b="1" sz="1000">
              <a:latin typeface="Roboto Mono"/>
              <a:ea typeface="Roboto Mono"/>
              <a:cs typeface="Roboto Mono"/>
              <a:sym typeface="Roboto Mono"/>
            </a:endParaRPr>
          </a:p>
          <a:p>
            <a:pPr indent="0" lvl="0" marL="0" rtl="0" algn="l">
              <a:lnSpc>
                <a:spcPct val="115000"/>
              </a:lnSpc>
              <a:spcBef>
                <a:spcPts val="1000"/>
              </a:spcBef>
              <a:spcAft>
                <a:spcPts val="0"/>
              </a:spcAft>
              <a:buNone/>
            </a:pPr>
            <a:r>
              <a:rPr lang="en" sz="900">
                <a:latin typeface="Roboto Mono"/>
                <a:ea typeface="Roboto Mono"/>
                <a:cs typeface="Roboto Mono"/>
                <a:sym typeface="Roboto Mono"/>
              </a:rPr>
              <a:t>• Access to the AWS DRT for assistance in mitigating DDoS attacks that impact application availability. </a:t>
            </a:r>
            <a:endParaRPr sz="900">
              <a:latin typeface="Roboto Mono"/>
              <a:ea typeface="Roboto Mono"/>
              <a:cs typeface="Roboto Mono"/>
              <a:sym typeface="Roboto Mono"/>
            </a:endParaRPr>
          </a:p>
          <a:p>
            <a:pPr indent="0" lvl="0" marL="0" rtl="0" algn="l">
              <a:lnSpc>
                <a:spcPct val="115000"/>
              </a:lnSpc>
              <a:spcBef>
                <a:spcPts val="0"/>
              </a:spcBef>
              <a:spcAft>
                <a:spcPts val="0"/>
              </a:spcAft>
              <a:buNone/>
            </a:pPr>
            <a:r>
              <a:rPr lang="en" sz="900">
                <a:latin typeface="Roboto Mono"/>
                <a:ea typeface="Roboto Mono"/>
                <a:cs typeface="Roboto Mono"/>
                <a:sym typeface="Roboto Mono"/>
              </a:rPr>
              <a:t>• DDoS attack visibility by using the AWS Management Console, API, and Amazon CloudWatch metrics and alarms.</a:t>
            </a:r>
            <a:endParaRPr sz="900">
              <a:latin typeface="Roboto Mono"/>
              <a:ea typeface="Roboto Mono"/>
              <a:cs typeface="Roboto Mono"/>
              <a:sym typeface="Roboto Mono"/>
            </a:endParaRPr>
          </a:p>
          <a:p>
            <a:pPr indent="0" lvl="0" marL="0" rtl="0" algn="l">
              <a:lnSpc>
                <a:spcPct val="115000"/>
              </a:lnSpc>
              <a:spcBef>
                <a:spcPts val="0"/>
              </a:spcBef>
              <a:spcAft>
                <a:spcPts val="0"/>
              </a:spcAft>
              <a:buNone/>
            </a:pPr>
            <a:r>
              <a:rPr lang="en" sz="900">
                <a:latin typeface="Roboto Mono"/>
                <a:ea typeface="Roboto Mono"/>
                <a:cs typeface="Roboto Mono"/>
                <a:sym typeface="Roboto Mono"/>
              </a:rPr>
              <a:t>• Access to the Global Threat Environment dashboard, which provides an overview of DDoS attacks observed and mitigated by AWS. </a:t>
            </a:r>
            <a:endParaRPr sz="900">
              <a:latin typeface="Roboto Mono"/>
              <a:ea typeface="Roboto Mono"/>
              <a:cs typeface="Roboto Mono"/>
              <a:sym typeface="Roboto Mono"/>
            </a:endParaRPr>
          </a:p>
          <a:p>
            <a:pPr indent="0" lvl="0" marL="0" rtl="0" algn="l">
              <a:lnSpc>
                <a:spcPct val="115000"/>
              </a:lnSpc>
              <a:spcBef>
                <a:spcPts val="0"/>
              </a:spcBef>
              <a:spcAft>
                <a:spcPts val="0"/>
              </a:spcAft>
              <a:buNone/>
            </a:pPr>
            <a:r>
              <a:rPr lang="en" sz="900">
                <a:latin typeface="Roboto Mono"/>
                <a:ea typeface="Roboto Mono"/>
                <a:cs typeface="Roboto Mono"/>
                <a:sym typeface="Roboto Mono"/>
              </a:rPr>
              <a:t>• Access to AWS WAF, at no additional cost, for the mitigation of application layer DDoS attacks (when used with CloudFront or ALB). </a:t>
            </a:r>
            <a:endParaRPr sz="900">
              <a:latin typeface="Roboto Mono"/>
              <a:ea typeface="Roboto Mono"/>
              <a:cs typeface="Roboto Mono"/>
              <a:sym typeface="Roboto Mono"/>
            </a:endParaRPr>
          </a:p>
          <a:p>
            <a:pPr indent="0" lvl="0" marL="0" rtl="0" algn="l">
              <a:lnSpc>
                <a:spcPct val="115000"/>
              </a:lnSpc>
              <a:spcBef>
                <a:spcPts val="0"/>
              </a:spcBef>
              <a:spcAft>
                <a:spcPts val="0"/>
              </a:spcAft>
              <a:buNone/>
            </a:pPr>
            <a:r>
              <a:rPr lang="en" sz="900">
                <a:latin typeface="Roboto Mono"/>
                <a:ea typeface="Roboto Mono"/>
                <a:cs typeface="Roboto Mono"/>
                <a:sym typeface="Roboto Mono"/>
              </a:rPr>
              <a:t>• Automatic baselining of web traffic attributes, when used with AWS WAF. </a:t>
            </a:r>
            <a:endParaRPr sz="900">
              <a:latin typeface="Roboto Mono"/>
              <a:ea typeface="Roboto Mono"/>
              <a:cs typeface="Roboto Mono"/>
              <a:sym typeface="Roboto Mono"/>
            </a:endParaRPr>
          </a:p>
          <a:p>
            <a:pPr indent="0" lvl="0" marL="0" rtl="0" algn="l">
              <a:lnSpc>
                <a:spcPct val="115000"/>
              </a:lnSpc>
              <a:spcBef>
                <a:spcPts val="0"/>
              </a:spcBef>
              <a:spcAft>
                <a:spcPts val="0"/>
              </a:spcAft>
              <a:buNone/>
            </a:pPr>
            <a:r>
              <a:rPr lang="en" sz="900">
                <a:latin typeface="Roboto Mono"/>
                <a:ea typeface="Roboto Mono"/>
                <a:cs typeface="Roboto Mono"/>
                <a:sym typeface="Roboto Mono"/>
              </a:rPr>
              <a:t>• Access to AWS Firewall Manager, at no additional cost, for automated policy enforcement. This service lets security administrators centrally control and manage AWS WAF rules. </a:t>
            </a:r>
            <a:endParaRPr sz="900">
              <a:latin typeface="Roboto Mono"/>
              <a:ea typeface="Roboto Mono"/>
              <a:cs typeface="Roboto Mono"/>
              <a:sym typeface="Roboto Mono"/>
            </a:endParaRPr>
          </a:p>
          <a:p>
            <a:pPr indent="0" lvl="0" marL="0" rtl="0" algn="l">
              <a:lnSpc>
                <a:spcPct val="115000"/>
              </a:lnSpc>
              <a:spcBef>
                <a:spcPts val="0"/>
              </a:spcBef>
              <a:spcAft>
                <a:spcPts val="0"/>
              </a:spcAft>
              <a:buNone/>
            </a:pPr>
            <a:r>
              <a:rPr lang="en" sz="900">
                <a:latin typeface="Roboto Mono"/>
                <a:ea typeface="Roboto Mono"/>
                <a:cs typeface="Roboto Mono"/>
                <a:sym typeface="Roboto Mono"/>
              </a:rPr>
              <a:t>• Sensitive detection thresholds which routes traffic into DDoS mitigation system earlier and can improve time-to-mitigate attacks against Amazon EC2 or NLB, when used with EIP. </a:t>
            </a:r>
            <a:endParaRPr sz="900">
              <a:latin typeface="Roboto Mono"/>
              <a:ea typeface="Roboto Mono"/>
              <a:cs typeface="Roboto Mono"/>
              <a:sym typeface="Roboto Mono"/>
            </a:endParaRPr>
          </a:p>
          <a:p>
            <a:pPr indent="0" lvl="0" marL="0" rtl="0" algn="l">
              <a:lnSpc>
                <a:spcPct val="115000"/>
              </a:lnSpc>
              <a:spcBef>
                <a:spcPts val="0"/>
              </a:spcBef>
              <a:spcAft>
                <a:spcPts val="0"/>
              </a:spcAft>
              <a:buNone/>
            </a:pPr>
            <a:r>
              <a:rPr lang="en" sz="900">
                <a:latin typeface="Roboto Mono"/>
                <a:ea typeface="Roboto Mono"/>
                <a:cs typeface="Roboto Mono"/>
                <a:sym typeface="Roboto Mono"/>
              </a:rPr>
              <a:t>• Cost protection that allows you to request a limited refund of scaling-related costs that result from a DDoS attack. </a:t>
            </a:r>
            <a:endParaRPr sz="900">
              <a:latin typeface="Roboto Mono"/>
              <a:ea typeface="Roboto Mono"/>
              <a:cs typeface="Roboto Mono"/>
              <a:sym typeface="Roboto Mono"/>
            </a:endParaRPr>
          </a:p>
          <a:p>
            <a:pPr indent="0" lvl="0" marL="0" rtl="0" algn="l">
              <a:lnSpc>
                <a:spcPct val="115000"/>
              </a:lnSpc>
              <a:spcBef>
                <a:spcPts val="0"/>
              </a:spcBef>
              <a:spcAft>
                <a:spcPts val="0"/>
              </a:spcAft>
              <a:buNone/>
            </a:pPr>
            <a:r>
              <a:rPr lang="en" sz="900">
                <a:latin typeface="Roboto Mono"/>
                <a:ea typeface="Roboto Mono"/>
                <a:cs typeface="Roboto Mono"/>
                <a:sym typeface="Roboto Mono"/>
              </a:rPr>
              <a:t>• Enhanced service level agreement that is specific to AWS Shield Advanced customers.</a:t>
            </a:r>
            <a:endParaRPr sz="900">
              <a:latin typeface="Roboto Mono"/>
              <a:ea typeface="Roboto Mono"/>
              <a:cs typeface="Roboto Mono"/>
              <a:sym typeface="Roboto Mon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pic>
        <p:nvPicPr>
          <p:cNvPr id="404" name="Google Shape;404;p64"/>
          <p:cNvPicPr preferRelativeResize="0"/>
          <p:nvPr/>
        </p:nvPicPr>
        <p:blipFill>
          <a:blip r:embed="rId3">
            <a:alphaModFix/>
          </a:blip>
          <a:stretch>
            <a:fillRect/>
          </a:stretch>
        </p:blipFill>
        <p:spPr>
          <a:xfrm>
            <a:off x="1280650" y="1124550"/>
            <a:ext cx="6139250" cy="3544200"/>
          </a:xfrm>
          <a:prstGeom prst="rect">
            <a:avLst/>
          </a:prstGeom>
          <a:noFill/>
          <a:ln>
            <a:noFill/>
          </a:ln>
        </p:spPr>
      </p:pic>
      <p:sp>
        <p:nvSpPr>
          <p:cNvPr id="405" name="Google Shape;405;p64"/>
          <p:cNvSpPr txBox="1"/>
          <p:nvPr>
            <p:ph idx="4294967295" type="title"/>
          </p:nvPr>
        </p:nvSpPr>
        <p:spPr>
          <a:xfrm>
            <a:off x="311700" y="250800"/>
            <a:ext cx="8170800" cy="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2400">
                <a:latin typeface="Amatic SC"/>
                <a:ea typeface="Amatic SC"/>
                <a:cs typeface="Amatic SC"/>
                <a:sym typeface="Amatic SC"/>
              </a:rPr>
              <a:t>IAM - Enabling SAML 2.0 Federated Users to Access the AWS Management Console</a:t>
            </a:r>
            <a:endParaRPr sz="2400">
              <a:solidFill>
                <a:srgbClr val="E47911"/>
              </a:solidFill>
              <a:highlight>
                <a:srgbClr val="FFFFFF"/>
              </a:highlight>
              <a:latin typeface="Amatic SC"/>
              <a:ea typeface="Amatic SC"/>
              <a:cs typeface="Amatic SC"/>
              <a:sym typeface="Amatic SC"/>
            </a:endParaRPr>
          </a:p>
          <a:p>
            <a:pPr indent="0" lvl="0" marL="0" marR="0" rtl="0" algn="l">
              <a:lnSpc>
                <a:spcPct val="115000"/>
              </a:lnSpc>
              <a:spcBef>
                <a:spcPts val="0"/>
              </a:spcBef>
              <a:spcAft>
                <a:spcPts val="0"/>
              </a:spcAft>
              <a:buNone/>
            </a:pPr>
            <a:r>
              <a:rPr b="0" lang="en" sz="1000" u="sng">
                <a:solidFill>
                  <a:schemeClr val="hlink"/>
                </a:solidFill>
                <a:latin typeface="Roboto Mono"/>
                <a:ea typeface="Roboto Mono"/>
                <a:cs typeface="Roboto Mono"/>
                <a:sym typeface="Roboto Mono"/>
                <a:hlinkClick r:id="rId4"/>
              </a:rPr>
              <a:t>https://docs.aws.amazon.com/IAM/latest/UserGuide/id_roles_providers_enable-console-saml.html</a:t>
            </a:r>
            <a:endParaRPr sz="1000">
              <a:solidFill>
                <a:schemeClr val="dk1"/>
              </a:solidFill>
              <a:latin typeface="Roboto Mono"/>
              <a:ea typeface="Roboto Mono"/>
              <a:cs typeface="Roboto Mono"/>
              <a:sym typeface="Roboto Mon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9"/>
          <p:cNvSpPr txBox="1"/>
          <p:nvPr>
            <p:ph type="title"/>
          </p:nvPr>
        </p:nvSpPr>
        <p:spPr>
          <a:xfrm>
            <a:off x="311700" y="-119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0066"/>
                </a:solidFill>
              </a:rPr>
              <a:t>AWS Best Practices for DDoS Resiliency</a:t>
            </a:r>
            <a:endParaRPr sz="3000">
              <a:solidFill>
                <a:srgbClr val="FF0066"/>
              </a:solidFill>
            </a:endParaRPr>
          </a:p>
          <a:p>
            <a:pPr indent="0" lvl="0" marL="0" rtl="0" algn="l">
              <a:spcBef>
                <a:spcPts val="0"/>
              </a:spcBef>
              <a:spcAft>
                <a:spcPts val="0"/>
              </a:spcAft>
              <a:buNone/>
            </a:pPr>
            <a:r>
              <a:rPr b="0" lang="en" sz="1100" u="sng">
                <a:solidFill>
                  <a:schemeClr val="hlink"/>
                </a:solidFill>
                <a:latin typeface="Roboto Mono"/>
                <a:ea typeface="Roboto Mono"/>
                <a:cs typeface="Roboto Mono"/>
                <a:sym typeface="Roboto Mono"/>
                <a:hlinkClick r:id="rId3"/>
              </a:rPr>
              <a:t>https://d1.awsstatic.com/whitepapers/Security/DDoS_White_Paper.pdf</a:t>
            </a:r>
            <a:endParaRPr sz="3000">
              <a:solidFill>
                <a:srgbClr val="FF0066"/>
              </a:solidFill>
              <a:latin typeface="Roboto Mono"/>
              <a:ea typeface="Roboto Mono"/>
              <a:cs typeface="Roboto Mono"/>
              <a:sym typeface="Roboto Mono"/>
            </a:endParaRPr>
          </a:p>
        </p:txBody>
      </p:sp>
      <p:graphicFrame>
        <p:nvGraphicFramePr>
          <p:cNvPr id="143" name="Google Shape;143;p29"/>
          <p:cNvGraphicFramePr/>
          <p:nvPr/>
        </p:nvGraphicFramePr>
        <p:xfrm>
          <a:off x="114300" y="727075"/>
          <a:ext cx="3000000" cy="3000000"/>
        </p:xfrm>
        <a:graphic>
          <a:graphicData uri="http://schemas.openxmlformats.org/drawingml/2006/table">
            <a:tbl>
              <a:tblPr>
                <a:noFill/>
                <a:tableStyleId>{3A8442D8-4DF3-4A1B-BA57-7ABB8E8389EC}</a:tableStyleId>
              </a:tblPr>
              <a:tblGrid>
                <a:gridCol w="568025"/>
                <a:gridCol w="1018575"/>
                <a:gridCol w="7131400"/>
              </a:tblGrid>
              <a:tr h="595550">
                <a:tc>
                  <a:txBody>
                    <a:bodyPr/>
                    <a:lstStyle/>
                    <a:p>
                      <a:pPr indent="0" lvl="0" marL="0" rtl="0" algn="l">
                        <a:spcBef>
                          <a:spcPts val="0"/>
                        </a:spcBef>
                        <a:spcAft>
                          <a:spcPts val="0"/>
                        </a:spcAft>
                        <a:buNone/>
                      </a:pPr>
                      <a:r>
                        <a:rPr lang="en">
                          <a:latin typeface="Roboto Mono"/>
                          <a:ea typeface="Roboto Mono"/>
                          <a:cs typeface="Roboto Mono"/>
                          <a:sym typeface="Roboto Mono"/>
                        </a:rPr>
                        <a:t>BP1</a:t>
                      </a:r>
                      <a:endParaRPr>
                        <a:latin typeface="Roboto Mono"/>
                        <a:ea typeface="Roboto Mono"/>
                        <a:cs typeface="Roboto Mono"/>
                        <a:sym typeface="Roboto Mono"/>
                      </a:endParaRPr>
                    </a:p>
                  </a:txBody>
                  <a:tcPr marT="0" marB="0" marR="91425" marL="91425"/>
                </a:tc>
                <a:tc>
                  <a:txBody>
                    <a:bodyPr/>
                    <a:lstStyle/>
                    <a:p>
                      <a:pPr indent="0" lvl="0" marL="0" rtl="0" algn="l">
                        <a:spcBef>
                          <a:spcPts val="0"/>
                        </a:spcBef>
                        <a:spcAft>
                          <a:spcPts val="0"/>
                        </a:spcAft>
                        <a:buNone/>
                      </a:pPr>
                      <a:r>
                        <a:rPr lang="en" sz="1000">
                          <a:latin typeface="Roboto Mono"/>
                          <a:ea typeface="Roboto Mono"/>
                          <a:cs typeface="Roboto Mono"/>
                          <a:sym typeface="Roboto Mono"/>
                        </a:rPr>
                        <a:t>CloudFront</a:t>
                      </a:r>
                      <a:endParaRPr sz="1000">
                        <a:latin typeface="Roboto Mono"/>
                        <a:ea typeface="Roboto Mono"/>
                        <a:cs typeface="Roboto Mono"/>
                        <a:sym typeface="Roboto Mono"/>
                      </a:endParaRPr>
                    </a:p>
                  </a:txBody>
                  <a:tcPr marT="0" marB="0" marR="91425" marL="91425"/>
                </a:tc>
                <a:tc rowSpan="2">
                  <a:txBody>
                    <a:bodyPr/>
                    <a:lstStyle/>
                    <a:p>
                      <a:pPr indent="0" lvl="0" marL="0" rtl="0" algn="l">
                        <a:spcBef>
                          <a:spcPts val="0"/>
                        </a:spcBef>
                        <a:spcAft>
                          <a:spcPts val="0"/>
                        </a:spcAft>
                        <a:buNone/>
                      </a:pPr>
                      <a:r>
                        <a:rPr lang="en" sz="900">
                          <a:latin typeface="Roboto Mono"/>
                          <a:ea typeface="Roboto Mono"/>
                          <a:cs typeface="Roboto Mono"/>
                          <a:sym typeface="Roboto Mono"/>
                        </a:rPr>
                        <a:t>Use </a:t>
                      </a:r>
                      <a:r>
                        <a:rPr b="1" lang="en" sz="900">
                          <a:latin typeface="Roboto Mono"/>
                          <a:ea typeface="Roboto Mono"/>
                          <a:cs typeface="Roboto Mono"/>
                          <a:sym typeface="Roboto Mono"/>
                        </a:rPr>
                        <a:t>AWS WAF with Web ACLs</a:t>
                      </a:r>
                      <a:r>
                        <a:rPr lang="en" sz="900">
                          <a:latin typeface="Roboto Mono"/>
                          <a:ea typeface="Roboto Mono"/>
                          <a:cs typeface="Roboto Mono"/>
                          <a:sym typeface="Roboto Mono"/>
                        </a:rPr>
                        <a:t> to filter &amp; block requests. Automatically </a:t>
                      </a:r>
                      <a:r>
                        <a:rPr b="1" lang="en" sz="900">
                          <a:latin typeface="Roboto Mono"/>
                          <a:ea typeface="Roboto Mono"/>
                          <a:cs typeface="Roboto Mono"/>
                          <a:sym typeface="Roboto Mono"/>
                        </a:rPr>
                        <a:t>block the IP addresses </a:t>
                      </a:r>
                      <a:r>
                        <a:rPr lang="en" sz="900">
                          <a:latin typeface="Roboto Mono"/>
                          <a:ea typeface="Roboto Mono"/>
                          <a:cs typeface="Roboto Mono"/>
                          <a:sym typeface="Roboto Mono"/>
                        </a:rPr>
                        <a:t>of bad actors </a:t>
                      </a:r>
                      <a:r>
                        <a:rPr b="1" lang="en" sz="900">
                          <a:latin typeface="Roboto Mono"/>
                          <a:ea typeface="Roboto Mono"/>
                          <a:cs typeface="Roboto Mono"/>
                          <a:sym typeface="Roboto Mono"/>
                        </a:rPr>
                        <a:t>using IP match </a:t>
                      </a:r>
                      <a:r>
                        <a:rPr lang="en" sz="900">
                          <a:latin typeface="Roboto Mono"/>
                          <a:ea typeface="Roboto Mono"/>
                          <a:cs typeface="Roboto Mono"/>
                          <a:sym typeface="Roboto Mono"/>
                        </a:rPr>
                        <a:t>conditions </a:t>
                      </a:r>
                      <a:r>
                        <a:rPr lang="en" sz="900">
                          <a:latin typeface="Roboto Mono"/>
                          <a:ea typeface="Roboto Mono"/>
                          <a:cs typeface="Roboto Mono"/>
                          <a:sym typeface="Roboto Mono"/>
                        </a:rPr>
                        <a:t>when requests matching a rule exceed a threshold that you define. Requests from offending client IP addresses will receive 403 Forbidden. </a:t>
                      </a:r>
                      <a:r>
                        <a:rPr lang="en" sz="900">
                          <a:latin typeface="Roboto Mono"/>
                          <a:ea typeface="Roboto Mono"/>
                          <a:cs typeface="Roboto Mono"/>
                          <a:sym typeface="Roboto Mono"/>
                        </a:rPr>
                        <a:t>Use </a:t>
                      </a:r>
                      <a:r>
                        <a:rPr b="1" lang="en" sz="900">
                          <a:latin typeface="Roboto Mono"/>
                          <a:ea typeface="Roboto Mono"/>
                          <a:cs typeface="Roboto Mono"/>
                          <a:sym typeface="Roboto Mono"/>
                        </a:rPr>
                        <a:t>AWS Firewall manager </a:t>
                      </a:r>
                      <a:r>
                        <a:rPr lang="en" sz="900">
                          <a:latin typeface="Roboto Mono"/>
                          <a:ea typeface="Roboto Mono"/>
                          <a:cs typeface="Roboto Mono"/>
                          <a:sym typeface="Roboto Mono"/>
                        </a:rPr>
                        <a:t>to manage WAF rules. </a:t>
                      </a:r>
                      <a:r>
                        <a:rPr lang="en" sz="900">
                          <a:latin typeface="Roboto Mono"/>
                          <a:ea typeface="Roboto Mono"/>
                          <a:cs typeface="Roboto Mono"/>
                          <a:sym typeface="Roboto Mono"/>
                        </a:rPr>
                        <a:t>Review your </a:t>
                      </a:r>
                      <a:r>
                        <a:rPr b="1" lang="en" sz="900">
                          <a:latin typeface="Roboto Mono"/>
                          <a:ea typeface="Roboto Mono"/>
                          <a:cs typeface="Roboto Mono"/>
                          <a:sym typeface="Roboto Mono"/>
                        </a:rPr>
                        <a:t>web server logs </a:t>
                      </a:r>
                      <a:r>
                        <a:rPr lang="en" sz="900">
                          <a:latin typeface="Roboto Mono"/>
                          <a:ea typeface="Roboto Mono"/>
                          <a:cs typeface="Roboto Mono"/>
                          <a:sym typeface="Roboto Mono"/>
                        </a:rPr>
                        <a:t>or use </a:t>
                      </a:r>
                      <a:r>
                        <a:rPr b="1" lang="en" sz="900">
                          <a:latin typeface="Roboto Mono"/>
                          <a:ea typeface="Roboto Mono"/>
                          <a:cs typeface="Roboto Mono"/>
                          <a:sym typeface="Roboto Mono"/>
                        </a:rPr>
                        <a:t>AWS WAF’s logging </a:t>
                      </a:r>
                      <a:r>
                        <a:rPr lang="en" sz="900">
                          <a:latin typeface="Roboto Mono"/>
                          <a:ea typeface="Roboto Mono"/>
                          <a:cs typeface="Roboto Mono"/>
                          <a:sym typeface="Roboto Mono"/>
                        </a:rPr>
                        <a:t>and </a:t>
                      </a:r>
                      <a:r>
                        <a:rPr b="1" lang="en" sz="900">
                          <a:latin typeface="Roboto Mono"/>
                          <a:ea typeface="Roboto Mono"/>
                          <a:cs typeface="Roboto Mono"/>
                          <a:sym typeface="Roboto Mono"/>
                        </a:rPr>
                        <a:t>Sampled Requests features</a:t>
                      </a:r>
                      <a:r>
                        <a:rPr lang="en" sz="900">
                          <a:latin typeface="Roboto Mono"/>
                          <a:ea typeface="Roboto Mono"/>
                          <a:cs typeface="Roboto Mono"/>
                          <a:sym typeface="Roboto Mono"/>
                        </a:rPr>
                        <a:t>. </a:t>
                      </a:r>
                      <a:r>
                        <a:rPr b="1" lang="en" sz="900">
                          <a:latin typeface="Roboto Mono"/>
                          <a:ea typeface="Roboto Mono"/>
                          <a:cs typeface="Roboto Mono"/>
                          <a:sym typeface="Roboto Mono"/>
                        </a:rPr>
                        <a:t>Cache </a:t>
                      </a:r>
                      <a:r>
                        <a:rPr lang="en" sz="900">
                          <a:latin typeface="Roboto Mono"/>
                          <a:ea typeface="Roboto Mono"/>
                          <a:cs typeface="Roboto Mono"/>
                          <a:sym typeface="Roboto Mono"/>
                        </a:rPr>
                        <a:t>static content and dynamic content using variable TTL. It </a:t>
                      </a:r>
                      <a:r>
                        <a:rPr b="1" lang="en" sz="900">
                          <a:latin typeface="Roboto Mono"/>
                          <a:ea typeface="Roboto Mono"/>
                          <a:cs typeface="Roboto Mono"/>
                          <a:sym typeface="Roboto Mono"/>
                        </a:rPr>
                        <a:t>accepts only well-formed requests </a:t>
                      </a:r>
                      <a:r>
                        <a:rPr lang="en" sz="900">
                          <a:latin typeface="Roboto Mono"/>
                          <a:ea typeface="Roboto Mono"/>
                          <a:cs typeface="Roboto Mono"/>
                          <a:sym typeface="Roboto Mono"/>
                        </a:rPr>
                        <a:t>thus avoiding SYN floods and UDP reflection attacks. Use </a:t>
                      </a:r>
                      <a:r>
                        <a:rPr b="1" lang="en" sz="900">
                          <a:latin typeface="Roboto Mono"/>
                          <a:ea typeface="Roboto Mono"/>
                          <a:cs typeface="Roboto Mono"/>
                          <a:sym typeface="Roboto Mono"/>
                        </a:rPr>
                        <a:t>OAI </a:t>
                      </a:r>
                      <a:r>
                        <a:rPr lang="en" sz="900">
                          <a:latin typeface="Roboto Mono"/>
                          <a:ea typeface="Roboto Mono"/>
                          <a:cs typeface="Roboto Mono"/>
                          <a:sym typeface="Roboto Mono"/>
                        </a:rPr>
                        <a:t>to protect static content in S3. Use </a:t>
                      </a:r>
                      <a:r>
                        <a:rPr b="1" lang="en" sz="900">
                          <a:latin typeface="Roboto Mono"/>
                          <a:ea typeface="Roboto Mono"/>
                          <a:cs typeface="Roboto Mono"/>
                          <a:sym typeface="Roboto Mono"/>
                        </a:rPr>
                        <a:t>Geo-restriction for whitelisting requests from specific countries. Use AWS DRT team </a:t>
                      </a:r>
                      <a:r>
                        <a:rPr lang="en" sz="900">
                          <a:latin typeface="Roboto Mono"/>
                          <a:ea typeface="Roboto Mono"/>
                          <a:cs typeface="Roboto Mono"/>
                          <a:sym typeface="Roboto Mono"/>
                        </a:rPr>
                        <a:t>to enable rules for mitigation based on requests. Prevents </a:t>
                      </a:r>
                      <a:r>
                        <a:rPr b="1" lang="en" sz="900">
                          <a:latin typeface="Roboto Mono"/>
                          <a:ea typeface="Roboto Mono"/>
                          <a:cs typeface="Roboto Mono"/>
                          <a:sym typeface="Roboto Mono"/>
                        </a:rPr>
                        <a:t>non-web traffic. </a:t>
                      </a:r>
                      <a:r>
                        <a:rPr lang="en" sz="900">
                          <a:latin typeface="Roboto Mono"/>
                          <a:ea typeface="Roboto Mono"/>
                          <a:cs typeface="Roboto Mono"/>
                          <a:sym typeface="Roboto Mono"/>
                        </a:rPr>
                        <a:t>Can automatically </a:t>
                      </a:r>
                      <a:r>
                        <a:rPr b="1" lang="en" sz="900">
                          <a:latin typeface="Roboto Mono"/>
                          <a:ea typeface="Roboto Mono"/>
                          <a:cs typeface="Roboto Mono"/>
                          <a:sym typeface="Roboto Mono"/>
                        </a:rPr>
                        <a:t>close connections from slow reading or slow writing </a:t>
                      </a:r>
                      <a:r>
                        <a:rPr lang="en" sz="900">
                          <a:latin typeface="Roboto Mono"/>
                          <a:ea typeface="Roboto Mono"/>
                          <a:cs typeface="Roboto Mono"/>
                          <a:sym typeface="Roboto Mono"/>
                        </a:rPr>
                        <a:t>attackers.</a:t>
                      </a:r>
                      <a:endParaRPr sz="900">
                        <a:latin typeface="Roboto Mono"/>
                        <a:ea typeface="Roboto Mono"/>
                        <a:cs typeface="Roboto Mono"/>
                        <a:sym typeface="Roboto Mono"/>
                      </a:endParaRPr>
                    </a:p>
                  </a:txBody>
                  <a:tcPr marT="0" marB="0" marR="91425" marL="91425"/>
                </a:tc>
              </a:tr>
              <a:tr h="187175">
                <a:tc>
                  <a:txBody>
                    <a:bodyPr/>
                    <a:lstStyle/>
                    <a:p>
                      <a:pPr indent="0" lvl="0" marL="0" rtl="0" algn="l">
                        <a:spcBef>
                          <a:spcPts val="0"/>
                        </a:spcBef>
                        <a:spcAft>
                          <a:spcPts val="0"/>
                        </a:spcAft>
                        <a:buNone/>
                      </a:pPr>
                      <a:r>
                        <a:rPr lang="en">
                          <a:latin typeface="Roboto Mono"/>
                          <a:ea typeface="Roboto Mono"/>
                          <a:cs typeface="Roboto Mono"/>
                          <a:sym typeface="Roboto Mono"/>
                        </a:rPr>
                        <a:t>BP2</a:t>
                      </a:r>
                      <a:endParaRPr>
                        <a:latin typeface="Roboto Mono"/>
                        <a:ea typeface="Roboto Mono"/>
                        <a:cs typeface="Roboto Mono"/>
                        <a:sym typeface="Roboto Mono"/>
                      </a:endParaRPr>
                    </a:p>
                  </a:txBody>
                  <a:tcPr marT="0" marB="0" marR="91425" marL="91425"/>
                </a:tc>
                <a:tc>
                  <a:txBody>
                    <a:bodyPr/>
                    <a:lstStyle/>
                    <a:p>
                      <a:pPr indent="0" lvl="0" marL="0" rtl="0" algn="l">
                        <a:spcBef>
                          <a:spcPts val="0"/>
                        </a:spcBef>
                        <a:spcAft>
                          <a:spcPts val="0"/>
                        </a:spcAft>
                        <a:buNone/>
                      </a:pPr>
                      <a:r>
                        <a:rPr lang="en" sz="1000">
                          <a:latin typeface="Roboto Mono"/>
                          <a:ea typeface="Roboto Mono"/>
                          <a:cs typeface="Roboto Mono"/>
                          <a:sym typeface="Roboto Mono"/>
                        </a:rPr>
                        <a:t>CloudFront</a:t>
                      </a:r>
                      <a:endParaRPr sz="1000">
                        <a:latin typeface="Roboto Mono"/>
                        <a:ea typeface="Roboto Mono"/>
                        <a:cs typeface="Roboto Mono"/>
                        <a:sym typeface="Roboto Mono"/>
                      </a:endParaRPr>
                    </a:p>
                  </a:txBody>
                  <a:tcPr marT="0" marB="0" marR="91425" marL="91425"/>
                </a:tc>
                <a:tc vMerge="1"/>
              </a:tr>
              <a:tr h="238225">
                <a:tc>
                  <a:txBody>
                    <a:bodyPr/>
                    <a:lstStyle/>
                    <a:p>
                      <a:pPr indent="0" lvl="0" marL="0" rtl="0" algn="l">
                        <a:spcBef>
                          <a:spcPts val="0"/>
                        </a:spcBef>
                        <a:spcAft>
                          <a:spcPts val="0"/>
                        </a:spcAft>
                        <a:buNone/>
                      </a:pPr>
                      <a:r>
                        <a:rPr lang="en">
                          <a:latin typeface="Roboto Mono"/>
                          <a:ea typeface="Roboto Mono"/>
                          <a:cs typeface="Roboto Mono"/>
                          <a:sym typeface="Roboto Mono"/>
                        </a:rPr>
                        <a:t>BP3</a:t>
                      </a:r>
                      <a:endParaRPr>
                        <a:latin typeface="Roboto Mono"/>
                        <a:ea typeface="Roboto Mono"/>
                        <a:cs typeface="Roboto Mono"/>
                        <a:sym typeface="Roboto Mono"/>
                      </a:endParaRPr>
                    </a:p>
                  </a:txBody>
                  <a:tcPr marT="0" marB="0" marR="91425" marL="91425"/>
                </a:tc>
                <a:tc>
                  <a:txBody>
                    <a:bodyPr/>
                    <a:lstStyle/>
                    <a:p>
                      <a:pPr indent="0" lvl="0" marL="0" rtl="0" algn="l">
                        <a:spcBef>
                          <a:spcPts val="0"/>
                        </a:spcBef>
                        <a:spcAft>
                          <a:spcPts val="0"/>
                        </a:spcAft>
                        <a:buNone/>
                      </a:pPr>
                      <a:r>
                        <a:rPr lang="en" sz="1000">
                          <a:latin typeface="Roboto Mono"/>
                          <a:ea typeface="Roboto Mono"/>
                          <a:cs typeface="Roboto Mono"/>
                          <a:sym typeface="Roboto Mono"/>
                        </a:rPr>
                        <a:t>Route53</a:t>
                      </a:r>
                      <a:endParaRPr sz="1000">
                        <a:latin typeface="Roboto Mono"/>
                        <a:ea typeface="Roboto Mono"/>
                        <a:cs typeface="Roboto Mono"/>
                        <a:sym typeface="Roboto Mono"/>
                      </a:endParaRPr>
                    </a:p>
                  </a:txBody>
                  <a:tcPr marT="0" marB="0" marR="91425" marL="91425"/>
                </a:tc>
                <a:tc>
                  <a:txBody>
                    <a:bodyPr/>
                    <a:lstStyle/>
                    <a:p>
                      <a:pPr indent="0" lvl="0" marL="0" rtl="0" algn="l">
                        <a:spcBef>
                          <a:spcPts val="0"/>
                        </a:spcBef>
                        <a:spcAft>
                          <a:spcPts val="0"/>
                        </a:spcAft>
                        <a:buNone/>
                      </a:pPr>
                      <a:r>
                        <a:rPr lang="en" sz="900">
                          <a:latin typeface="Roboto Mono"/>
                          <a:ea typeface="Roboto Mono"/>
                          <a:cs typeface="Roboto Mono"/>
                          <a:sym typeface="Roboto Mono"/>
                        </a:rPr>
                        <a:t>Uses techniques like </a:t>
                      </a:r>
                      <a:r>
                        <a:rPr b="1" lang="en" sz="900">
                          <a:latin typeface="Roboto Mono"/>
                          <a:ea typeface="Roboto Mono"/>
                          <a:cs typeface="Roboto Mono"/>
                          <a:sym typeface="Roboto Mono"/>
                        </a:rPr>
                        <a:t>shuffle sharding </a:t>
                      </a:r>
                      <a:r>
                        <a:rPr lang="en" sz="900">
                          <a:latin typeface="Roboto Mono"/>
                          <a:ea typeface="Roboto Mono"/>
                          <a:cs typeface="Roboto Mono"/>
                          <a:sym typeface="Roboto Mono"/>
                        </a:rPr>
                        <a:t>and </a:t>
                      </a:r>
                      <a:r>
                        <a:rPr b="1" lang="en" sz="900">
                          <a:latin typeface="Roboto Mono"/>
                          <a:ea typeface="Roboto Mono"/>
                          <a:cs typeface="Roboto Mono"/>
                          <a:sym typeface="Roboto Mono"/>
                        </a:rPr>
                        <a:t>anycast striping</a:t>
                      </a:r>
                      <a:r>
                        <a:rPr lang="en" sz="900">
                          <a:latin typeface="Roboto Mono"/>
                          <a:ea typeface="Roboto Mono"/>
                          <a:cs typeface="Roboto Mono"/>
                          <a:sym typeface="Roboto Mono"/>
                        </a:rPr>
                        <a:t>, that can help users access your application even if the DNS service is targeted by a DDoS attack.</a:t>
                      </a:r>
                      <a:endParaRPr sz="900">
                        <a:latin typeface="Roboto Mono"/>
                        <a:ea typeface="Roboto Mono"/>
                        <a:cs typeface="Roboto Mono"/>
                        <a:sym typeface="Roboto Mono"/>
                      </a:endParaRPr>
                    </a:p>
                  </a:txBody>
                  <a:tcPr marT="0" marB="0" marR="91425" marL="91425"/>
                </a:tc>
              </a:tr>
              <a:tr h="187175">
                <a:tc>
                  <a:txBody>
                    <a:bodyPr/>
                    <a:lstStyle/>
                    <a:p>
                      <a:pPr indent="0" lvl="0" marL="0" rtl="0" algn="l">
                        <a:spcBef>
                          <a:spcPts val="0"/>
                        </a:spcBef>
                        <a:spcAft>
                          <a:spcPts val="0"/>
                        </a:spcAft>
                        <a:buNone/>
                      </a:pPr>
                      <a:r>
                        <a:rPr lang="en">
                          <a:latin typeface="Roboto Mono"/>
                          <a:ea typeface="Roboto Mono"/>
                          <a:cs typeface="Roboto Mono"/>
                          <a:sym typeface="Roboto Mono"/>
                        </a:rPr>
                        <a:t>BP4</a:t>
                      </a:r>
                      <a:endParaRPr>
                        <a:latin typeface="Roboto Mono"/>
                        <a:ea typeface="Roboto Mono"/>
                        <a:cs typeface="Roboto Mono"/>
                        <a:sym typeface="Roboto Mono"/>
                      </a:endParaRPr>
                    </a:p>
                  </a:txBody>
                  <a:tcPr marT="0" marB="0" marR="91425" marL="91425"/>
                </a:tc>
                <a:tc>
                  <a:txBody>
                    <a:bodyPr/>
                    <a:lstStyle/>
                    <a:p>
                      <a:pPr indent="0" lvl="0" marL="0" rtl="0" algn="l">
                        <a:spcBef>
                          <a:spcPts val="0"/>
                        </a:spcBef>
                        <a:spcAft>
                          <a:spcPts val="0"/>
                        </a:spcAft>
                        <a:buNone/>
                      </a:pPr>
                      <a:r>
                        <a:rPr lang="en" sz="1000">
                          <a:latin typeface="Roboto Mono"/>
                          <a:ea typeface="Roboto Mono"/>
                          <a:cs typeface="Roboto Mono"/>
                          <a:sym typeface="Roboto Mono"/>
                        </a:rPr>
                        <a:t>API gateway</a:t>
                      </a:r>
                      <a:endParaRPr sz="1000">
                        <a:latin typeface="Roboto Mono"/>
                        <a:ea typeface="Roboto Mono"/>
                        <a:cs typeface="Roboto Mono"/>
                        <a:sym typeface="Roboto Mono"/>
                      </a:endParaRPr>
                    </a:p>
                  </a:txBody>
                  <a:tcPr marT="0" marB="0" marR="91425" marL="91425"/>
                </a:tc>
                <a:tc>
                  <a:txBody>
                    <a:bodyPr/>
                    <a:lstStyle/>
                    <a:p>
                      <a:pPr indent="0" lvl="0" marL="0" rtl="0" algn="l">
                        <a:spcBef>
                          <a:spcPts val="0"/>
                        </a:spcBef>
                        <a:spcAft>
                          <a:spcPts val="0"/>
                        </a:spcAft>
                        <a:buNone/>
                      </a:pPr>
                      <a:r>
                        <a:rPr lang="en" sz="900">
                          <a:latin typeface="Roboto Mono"/>
                          <a:ea typeface="Roboto Mono"/>
                          <a:cs typeface="Roboto Mono"/>
                          <a:sym typeface="Roboto Mono"/>
                        </a:rPr>
                        <a:t>Recommendation is to </a:t>
                      </a:r>
                      <a:r>
                        <a:rPr b="1" lang="en" sz="900">
                          <a:latin typeface="Roboto Mono"/>
                          <a:ea typeface="Roboto Mono"/>
                          <a:cs typeface="Roboto Mono"/>
                          <a:sym typeface="Roboto Mono"/>
                        </a:rPr>
                        <a:t>use Regional Api endpoint </a:t>
                      </a:r>
                      <a:r>
                        <a:rPr lang="en" sz="900">
                          <a:latin typeface="Roboto Mono"/>
                          <a:ea typeface="Roboto Mono"/>
                          <a:cs typeface="Roboto Mono"/>
                          <a:sym typeface="Roboto Mono"/>
                        </a:rPr>
                        <a:t>(as against edge) enabled with </a:t>
                      </a:r>
                      <a:r>
                        <a:rPr b="1" lang="en" sz="900">
                          <a:latin typeface="Roboto Mono"/>
                          <a:ea typeface="Roboto Mono"/>
                          <a:cs typeface="Roboto Mono"/>
                          <a:sym typeface="Roboto Mono"/>
                        </a:rPr>
                        <a:t>AWS WAF</a:t>
                      </a:r>
                      <a:r>
                        <a:rPr lang="en" sz="900">
                          <a:latin typeface="Roboto Mono"/>
                          <a:ea typeface="Roboto Mono"/>
                          <a:cs typeface="Roboto Mono"/>
                          <a:sym typeface="Roboto Mono"/>
                        </a:rPr>
                        <a:t>. </a:t>
                      </a:r>
                      <a:r>
                        <a:rPr b="1" lang="en" sz="900">
                          <a:latin typeface="Roboto Mono"/>
                          <a:ea typeface="Roboto Mono"/>
                          <a:cs typeface="Roboto Mono"/>
                          <a:sym typeface="Roboto Mono"/>
                        </a:rPr>
                        <a:t>Forward all headers </a:t>
                      </a:r>
                      <a:r>
                        <a:rPr lang="en" sz="900">
                          <a:latin typeface="Roboto Mono"/>
                          <a:ea typeface="Roboto Mono"/>
                          <a:cs typeface="Roboto Mono"/>
                          <a:sym typeface="Roboto Mono"/>
                        </a:rPr>
                        <a:t>to API gateway to disable CF caching. Send the origin custom header “</a:t>
                      </a:r>
                      <a:r>
                        <a:rPr b="1" lang="en" sz="900">
                          <a:latin typeface="Roboto Mono"/>
                          <a:ea typeface="Roboto Mono"/>
                          <a:cs typeface="Roboto Mono"/>
                          <a:sym typeface="Roboto Mono"/>
                        </a:rPr>
                        <a:t>x-api-key</a:t>
                      </a:r>
                      <a:r>
                        <a:rPr lang="en" sz="900">
                          <a:latin typeface="Roboto Mono"/>
                          <a:ea typeface="Roboto Mono"/>
                          <a:cs typeface="Roboto Mono"/>
                          <a:sym typeface="Roboto Mono"/>
                        </a:rPr>
                        <a:t>” to protect APi gateway from direct access. Add </a:t>
                      </a:r>
                      <a:r>
                        <a:rPr b="1" lang="en" sz="900">
                          <a:latin typeface="Roboto Mono"/>
                          <a:ea typeface="Roboto Mono"/>
                          <a:cs typeface="Roboto Mono"/>
                          <a:sym typeface="Roboto Mono"/>
                        </a:rPr>
                        <a:t>rate limits</a:t>
                      </a:r>
                      <a:r>
                        <a:rPr lang="en" sz="900">
                          <a:latin typeface="Roboto Mono"/>
                          <a:ea typeface="Roboto Mono"/>
                          <a:cs typeface="Roboto Mono"/>
                          <a:sym typeface="Roboto Mono"/>
                        </a:rPr>
                        <a:t>.</a:t>
                      </a:r>
                      <a:endParaRPr sz="900">
                        <a:latin typeface="Roboto Mono"/>
                        <a:ea typeface="Roboto Mono"/>
                        <a:cs typeface="Roboto Mono"/>
                        <a:sym typeface="Roboto Mono"/>
                      </a:endParaRPr>
                    </a:p>
                  </a:txBody>
                  <a:tcPr marT="0" marB="0" marR="91425" marL="91425"/>
                </a:tc>
              </a:tr>
              <a:tr h="952875">
                <a:tc>
                  <a:txBody>
                    <a:bodyPr/>
                    <a:lstStyle/>
                    <a:p>
                      <a:pPr indent="0" lvl="0" marL="0" rtl="0" algn="l">
                        <a:spcBef>
                          <a:spcPts val="0"/>
                        </a:spcBef>
                        <a:spcAft>
                          <a:spcPts val="0"/>
                        </a:spcAft>
                        <a:buNone/>
                      </a:pPr>
                      <a:r>
                        <a:rPr lang="en">
                          <a:latin typeface="Roboto Mono"/>
                          <a:ea typeface="Roboto Mono"/>
                          <a:cs typeface="Roboto Mono"/>
                          <a:sym typeface="Roboto Mono"/>
                        </a:rPr>
                        <a:t>BP5</a:t>
                      </a:r>
                      <a:endParaRPr>
                        <a:latin typeface="Roboto Mono"/>
                        <a:ea typeface="Roboto Mono"/>
                        <a:cs typeface="Roboto Mono"/>
                        <a:sym typeface="Roboto Mono"/>
                      </a:endParaRPr>
                    </a:p>
                  </a:txBody>
                  <a:tcPr marT="0" marB="0" marR="91425" marL="91425"/>
                </a:tc>
                <a:tc>
                  <a:txBody>
                    <a:bodyPr/>
                    <a:lstStyle/>
                    <a:p>
                      <a:pPr indent="0" lvl="0" marL="0" rtl="0" algn="l">
                        <a:spcBef>
                          <a:spcPts val="0"/>
                        </a:spcBef>
                        <a:spcAft>
                          <a:spcPts val="0"/>
                        </a:spcAft>
                        <a:buNone/>
                      </a:pPr>
                      <a:r>
                        <a:rPr lang="en" sz="1000">
                          <a:latin typeface="Roboto Mono"/>
                          <a:ea typeface="Roboto Mono"/>
                          <a:cs typeface="Roboto Mono"/>
                          <a:sym typeface="Roboto Mono"/>
                        </a:rPr>
                        <a:t>Sgroups &amp; NACLs</a:t>
                      </a:r>
                      <a:endParaRPr sz="1000">
                        <a:latin typeface="Roboto Mono"/>
                        <a:ea typeface="Roboto Mono"/>
                        <a:cs typeface="Roboto Mono"/>
                        <a:sym typeface="Roboto Mono"/>
                      </a:endParaRPr>
                    </a:p>
                  </a:txBody>
                  <a:tcPr marT="0" marB="0" marR="91425" marL="91425"/>
                </a:tc>
                <a:tc>
                  <a:txBody>
                    <a:bodyPr/>
                    <a:lstStyle/>
                    <a:p>
                      <a:pPr indent="0" lvl="0" marL="0" rtl="0" algn="l">
                        <a:spcBef>
                          <a:spcPts val="0"/>
                        </a:spcBef>
                        <a:spcAft>
                          <a:spcPts val="0"/>
                        </a:spcAft>
                        <a:buNone/>
                      </a:pPr>
                      <a:r>
                        <a:rPr lang="en" sz="900">
                          <a:latin typeface="Roboto Mono"/>
                          <a:ea typeface="Roboto Mono"/>
                          <a:cs typeface="Roboto Mono"/>
                          <a:sym typeface="Roboto Mono"/>
                        </a:rPr>
                        <a:t>All internet traffic to a </a:t>
                      </a:r>
                      <a:r>
                        <a:rPr b="1" lang="en" sz="900">
                          <a:latin typeface="Roboto Mono"/>
                          <a:ea typeface="Roboto Mono"/>
                          <a:cs typeface="Roboto Mono"/>
                          <a:sym typeface="Roboto Mono"/>
                        </a:rPr>
                        <a:t>security group </a:t>
                      </a:r>
                      <a:r>
                        <a:rPr lang="en" sz="900">
                          <a:latin typeface="Roboto Mono"/>
                          <a:ea typeface="Roboto Mono"/>
                          <a:cs typeface="Roboto Mono"/>
                          <a:sym typeface="Roboto Mono"/>
                        </a:rPr>
                        <a:t>is implicitly denied unless you create an allow rule to permit the traffic.  E.g use SG to allow VPC traffic only from Cfront. Also, use Edge-to-origin request headers such as  “</a:t>
                      </a:r>
                      <a:r>
                        <a:rPr b="1" lang="en" sz="900">
                          <a:latin typeface="Roboto Mono"/>
                          <a:ea typeface="Roboto Mono"/>
                          <a:cs typeface="Roboto Mono"/>
                          <a:sym typeface="Roboto Mono"/>
                        </a:rPr>
                        <a:t>X-Shared-Secret</a:t>
                      </a:r>
                      <a:r>
                        <a:rPr lang="en" sz="900">
                          <a:latin typeface="Roboto Mono"/>
                          <a:ea typeface="Roboto Mono"/>
                          <a:cs typeface="Roboto Mono"/>
                          <a:sym typeface="Roboto Mono"/>
                        </a:rPr>
                        <a:t>” to help validate that requests made to your origin were sent from CloudFront. </a:t>
                      </a:r>
                      <a:endParaRPr sz="900">
                        <a:latin typeface="Roboto Mono"/>
                        <a:ea typeface="Roboto Mono"/>
                        <a:cs typeface="Roboto Mono"/>
                        <a:sym typeface="Roboto Mono"/>
                      </a:endParaRPr>
                    </a:p>
                    <a:p>
                      <a:pPr indent="0" lvl="0" marL="0" rtl="0" algn="l">
                        <a:spcBef>
                          <a:spcPts val="0"/>
                        </a:spcBef>
                        <a:spcAft>
                          <a:spcPts val="0"/>
                        </a:spcAft>
                        <a:buNone/>
                      </a:pPr>
                      <a:r>
                        <a:t/>
                      </a:r>
                      <a:endParaRPr sz="900">
                        <a:latin typeface="Roboto Mono"/>
                        <a:ea typeface="Roboto Mono"/>
                        <a:cs typeface="Roboto Mono"/>
                        <a:sym typeface="Roboto Mono"/>
                      </a:endParaRPr>
                    </a:p>
                    <a:p>
                      <a:pPr indent="0" lvl="0" marL="0" rtl="0" algn="l">
                        <a:spcBef>
                          <a:spcPts val="0"/>
                        </a:spcBef>
                        <a:spcAft>
                          <a:spcPts val="0"/>
                        </a:spcAft>
                        <a:buNone/>
                      </a:pPr>
                      <a:r>
                        <a:rPr lang="en" sz="900">
                          <a:latin typeface="Roboto Mono"/>
                          <a:ea typeface="Roboto Mono"/>
                          <a:cs typeface="Roboto Mono"/>
                          <a:sym typeface="Roboto Mono"/>
                        </a:rPr>
                        <a:t>Use </a:t>
                      </a:r>
                      <a:r>
                        <a:rPr b="1" lang="en" sz="900">
                          <a:latin typeface="Roboto Mono"/>
                          <a:ea typeface="Roboto Mono"/>
                          <a:cs typeface="Roboto Mono"/>
                          <a:sym typeface="Roboto Mono"/>
                        </a:rPr>
                        <a:t>NACLs </a:t>
                      </a:r>
                      <a:r>
                        <a:rPr lang="en" sz="900">
                          <a:latin typeface="Roboto Mono"/>
                          <a:ea typeface="Roboto Mono"/>
                          <a:cs typeface="Roboto Mono"/>
                          <a:sym typeface="Roboto Mono"/>
                        </a:rPr>
                        <a:t>and specify both </a:t>
                      </a:r>
                      <a:r>
                        <a:rPr b="1" lang="en" sz="900">
                          <a:latin typeface="Roboto Mono"/>
                          <a:ea typeface="Roboto Mono"/>
                          <a:cs typeface="Roboto Mono"/>
                          <a:sym typeface="Roboto Mono"/>
                        </a:rPr>
                        <a:t>allow and deny rules</a:t>
                      </a:r>
                      <a:r>
                        <a:rPr lang="en" sz="900">
                          <a:latin typeface="Roboto Mono"/>
                          <a:ea typeface="Roboto Mono"/>
                          <a:cs typeface="Roboto Mono"/>
                          <a:sym typeface="Roboto Mono"/>
                        </a:rPr>
                        <a:t>.  If your application is used only for TCP traffic, you can create a rule to deny all UDP traffic, or vice versa. </a:t>
                      </a:r>
                      <a:endParaRPr sz="900">
                        <a:latin typeface="Roboto Mono"/>
                        <a:ea typeface="Roboto Mono"/>
                        <a:cs typeface="Roboto Mono"/>
                        <a:sym typeface="Roboto Mono"/>
                      </a:endParaRPr>
                    </a:p>
                    <a:p>
                      <a:pPr indent="0" lvl="0" marL="0" rtl="0" algn="l">
                        <a:spcBef>
                          <a:spcPts val="0"/>
                        </a:spcBef>
                        <a:spcAft>
                          <a:spcPts val="0"/>
                        </a:spcAft>
                        <a:buNone/>
                      </a:pPr>
                      <a:r>
                        <a:rPr lang="en" sz="900">
                          <a:latin typeface="Roboto Mono"/>
                          <a:ea typeface="Roboto Mono"/>
                          <a:cs typeface="Roboto Mono"/>
                          <a:sym typeface="Roboto Mono"/>
                        </a:rPr>
                        <a:t>If using </a:t>
                      </a:r>
                      <a:r>
                        <a:rPr b="1" lang="en" sz="900">
                          <a:latin typeface="Roboto Mono"/>
                          <a:ea typeface="Roboto Mono"/>
                          <a:cs typeface="Roboto Mono"/>
                          <a:sym typeface="Roboto Mono"/>
                        </a:rPr>
                        <a:t>EIP</a:t>
                      </a:r>
                      <a:r>
                        <a:rPr lang="en" sz="900">
                          <a:latin typeface="Roboto Mono"/>
                          <a:ea typeface="Roboto Mono"/>
                          <a:cs typeface="Roboto Mono"/>
                          <a:sym typeface="Roboto Mono"/>
                        </a:rPr>
                        <a:t>, register it as protected resource for Shield advanced.</a:t>
                      </a:r>
                      <a:endParaRPr sz="900">
                        <a:latin typeface="Roboto Mono"/>
                        <a:ea typeface="Roboto Mono"/>
                        <a:cs typeface="Roboto Mono"/>
                        <a:sym typeface="Roboto Mono"/>
                      </a:endParaRPr>
                    </a:p>
                  </a:txBody>
                  <a:tcPr marT="0" marB="0" marR="91425" marL="91425"/>
                </a:tc>
              </a:tr>
              <a:tr h="952875">
                <a:tc>
                  <a:txBody>
                    <a:bodyPr/>
                    <a:lstStyle/>
                    <a:p>
                      <a:pPr indent="0" lvl="0" marL="0" rtl="0" algn="l">
                        <a:spcBef>
                          <a:spcPts val="0"/>
                        </a:spcBef>
                        <a:spcAft>
                          <a:spcPts val="0"/>
                        </a:spcAft>
                        <a:buNone/>
                      </a:pPr>
                      <a:r>
                        <a:rPr lang="en">
                          <a:latin typeface="Roboto Mono"/>
                          <a:ea typeface="Roboto Mono"/>
                          <a:cs typeface="Roboto Mono"/>
                          <a:sym typeface="Roboto Mono"/>
                        </a:rPr>
                        <a:t>BP6</a:t>
                      </a:r>
                      <a:endParaRPr>
                        <a:latin typeface="Roboto Mono"/>
                        <a:ea typeface="Roboto Mono"/>
                        <a:cs typeface="Roboto Mono"/>
                        <a:sym typeface="Roboto Mono"/>
                      </a:endParaRPr>
                    </a:p>
                  </a:txBody>
                  <a:tcPr marT="0" marB="0" marR="91425" marL="91425"/>
                </a:tc>
                <a:tc>
                  <a:txBody>
                    <a:bodyPr/>
                    <a:lstStyle/>
                    <a:p>
                      <a:pPr indent="0" lvl="0" marL="0" rtl="0" algn="l">
                        <a:spcBef>
                          <a:spcPts val="0"/>
                        </a:spcBef>
                        <a:spcAft>
                          <a:spcPts val="0"/>
                        </a:spcAft>
                        <a:buNone/>
                      </a:pPr>
                      <a:r>
                        <a:rPr lang="en" sz="900">
                          <a:latin typeface="Roboto Mono"/>
                          <a:ea typeface="Roboto Mono"/>
                          <a:cs typeface="Roboto Mono"/>
                          <a:sym typeface="Roboto Mono"/>
                        </a:rPr>
                        <a:t>Load balancing</a:t>
                      </a:r>
                      <a:endParaRPr sz="900">
                        <a:latin typeface="Roboto Mono"/>
                        <a:ea typeface="Roboto Mono"/>
                        <a:cs typeface="Roboto Mono"/>
                        <a:sym typeface="Roboto Mono"/>
                      </a:endParaRPr>
                    </a:p>
                  </a:txBody>
                  <a:tcPr marT="0" marB="0" marR="91425" marL="91425"/>
                </a:tc>
                <a:tc>
                  <a:txBody>
                    <a:bodyPr/>
                    <a:lstStyle/>
                    <a:p>
                      <a:pPr indent="0" lvl="0" marL="0" rtl="0" algn="l">
                        <a:spcBef>
                          <a:spcPts val="0"/>
                        </a:spcBef>
                        <a:spcAft>
                          <a:spcPts val="0"/>
                        </a:spcAft>
                        <a:buNone/>
                      </a:pPr>
                      <a:r>
                        <a:rPr lang="en" sz="900">
                          <a:latin typeface="Roboto Mono"/>
                          <a:ea typeface="Roboto Mono"/>
                          <a:cs typeface="Roboto Mono"/>
                          <a:sym typeface="Roboto Mono"/>
                        </a:rPr>
                        <a:t>For </a:t>
                      </a:r>
                      <a:r>
                        <a:rPr b="1" lang="en" sz="900">
                          <a:latin typeface="Roboto Mono"/>
                          <a:ea typeface="Roboto Mono"/>
                          <a:cs typeface="Roboto Mono"/>
                          <a:sym typeface="Roboto Mono"/>
                        </a:rPr>
                        <a:t>web applications</a:t>
                      </a:r>
                      <a:r>
                        <a:rPr lang="en" sz="900">
                          <a:latin typeface="Roboto Mono"/>
                          <a:ea typeface="Roboto Mono"/>
                          <a:cs typeface="Roboto Mono"/>
                          <a:sym typeface="Roboto Mono"/>
                        </a:rPr>
                        <a:t>, use </a:t>
                      </a:r>
                      <a:r>
                        <a:rPr b="1" lang="en" sz="900">
                          <a:latin typeface="Roboto Mono"/>
                          <a:ea typeface="Roboto Mono"/>
                          <a:cs typeface="Roboto Mono"/>
                          <a:sym typeface="Roboto Mono"/>
                        </a:rPr>
                        <a:t>ALB </a:t>
                      </a:r>
                      <a:r>
                        <a:rPr lang="en" sz="900">
                          <a:latin typeface="Roboto Mono"/>
                          <a:ea typeface="Roboto Mono"/>
                          <a:cs typeface="Roboto Mono"/>
                          <a:sym typeface="Roboto Mono"/>
                        </a:rPr>
                        <a:t>to route traffic based on its content and accept only well-formed web requests. This means that many common DDoS attacks, like SYN floods or UDP reflection attacks, will be blocked by ALB, protecting your application from the attack.</a:t>
                      </a:r>
                      <a:endParaRPr sz="900">
                        <a:latin typeface="Roboto Mono"/>
                        <a:ea typeface="Roboto Mono"/>
                        <a:cs typeface="Roboto Mono"/>
                        <a:sym typeface="Roboto Mono"/>
                      </a:endParaRPr>
                    </a:p>
                    <a:p>
                      <a:pPr indent="0" lvl="0" marL="0" rtl="0" algn="l">
                        <a:spcBef>
                          <a:spcPts val="0"/>
                        </a:spcBef>
                        <a:spcAft>
                          <a:spcPts val="0"/>
                        </a:spcAft>
                        <a:buNone/>
                      </a:pPr>
                      <a:r>
                        <a:rPr lang="en" sz="900">
                          <a:latin typeface="Roboto Mono"/>
                          <a:ea typeface="Roboto Mono"/>
                          <a:cs typeface="Roboto Mono"/>
                          <a:sym typeface="Roboto Mono"/>
                        </a:rPr>
                        <a:t>For </a:t>
                      </a:r>
                      <a:r>
                        <a:rPr b="1" lang="en" sz="900">
                          <a:latin typeface="Roboto Mono"/>
                          <a:ea typeface="Roboto Mono"/>
                          <a:cs typeface="Roboto Mono"/>
                          <a:sym typeface="Roboto Mono"/>
                        </a:rPr>
                        <a:t>TCP-based applications</a:t>
                      </a:r>
                      <a:r>
                        <a:rPr lang="en" sz="900">
                          <a:latin typeface="Roboto Mono"/>
                          <a:ea typeface="Roboto Mono"/>
                          <a:cs typeface="Roboto Mono"/>
                          <a:sym typeface="Roboto Mono"/>
                        </a:rPr>
                        <a:t>, use </a:t>
                      </a:r>
                      <a:r>
                        <a:rPr b="1" lang="en" sz="900">
                          <a:latin typeface="Roboto Mono"/>
                          <a:ea typeface="Roboto Mono"/>
                          <a:cs typeface="Roboto Mono"/>
                          <a:sym typeface="Roboto Mono"/>
                        </a:rPr>
                        <a:t>NLB </a:t>
                      </a:r>
                      <a:r>
                        <a:rPr lang="en" sz="900">
                          <a:latin typeface="Roboto Mono"/>
                          <a:ea typeface="Roboto Mono"/>
                          <a:cs typeface="Roboto Mono"/>
                          <a:sym typeface="Roboto Mono"/>
                        </a:rPr>
                        <a:t>to route traffic to EC2 instances at ultra-low latency. When you create an NLB, a network interface is created for each AZ that you enable. You have the option to assign an EIP address per subnet enabled for the load balancer. One key consideration with NLB is that any traffic that reaches the load balancer on a valid listener will be routed to your EC2 instances, not absorbed.</a:t>
                      </a:r>
                      <a:endParaRPr sz="900">
                        <a:latin typeface="Roboto Mono"/>
                        <a:ea typeface="Roboto Mono"/>
                        <a:cs typeface="Roboto Mono"/>
                        <a:sym typeface="Roboto Mono"/>
                      </a:endParaRPr>
                    </a:p>
                  </a:txBody>
                  <a:tcPr marT="0" marB="0" marR="91425" marL="91425"/>
                </a:tc>
              </a:tr>
              <a:tr h="269075">
                <a:tc>
                  <a:txBody>
                    <a:bodyPr/>
                    <a:lstStyle/>
                    <a:p>
                      <a:pPr indent="0" lvl="0" marL="0" rtl="0" algn="l">
                        <a:spcBef>
                          <a:spcPts val="0"/>
                        </a:spcBef>
                        <a:spcAft>
                          <a:spcPts val="0"/>
                        </a:spcAft>
                        <a:buNone/>
                      </a:pPr>
                      <a:r>
                        <a:rPr lang="en">
                          <a:latin typeface="Roboto Mono"/>
                          <a:ea typeface="Roboto Mono"/>
                          <a:cs typeface="Roboto Mono"/>
                          <a:sym typeface="Roboto Mono"/>
                        </a:rPr>
                        <a:t>BP7</a:t>
                      </a:r>
                      <a:endParaRPr>
                        <a:latin typeface="Roboto Mono"/>
                        <a:ea typeface="Roboto Mono"/>
                        <a:cs typeface="Roboto Mono"/>
                        <a:sym typeface="Roboto Mono"/>
                      </a:endParaRPr>
                    </a:p>
                  </a:txBody>
                  <a:tcPr marT="0" marB="0" marR="91425" marL="91425"/>
                </a:tc>
                <a:tc>
                  <a:txBody>
                    <a:bodyPr/>
                    <a:lstStyle/>
                    <a:p>
                      <a:pPr indent="0" lvl="0" marL="0" rtl="0" algn="l">
                        <a:spcBef>
                          <a:spcPts val="0"/>
                        </a:spcBef>
                        <a:spcAft>
                          <a:spcPts val="0"/>
                        </a:spcAft>
                        <a:buNone/>
                      </a:pPr>
                      <a:r>
                        <a:rPr lang="en" sz="900">
                          <a:latin typeface="Roboto Mono"/>
                          <a:ea typeface="Roboto Mono"/>
                          <a:cs typeface="Roboto Mono"/>
                          <a:sym typeface="Roboto Mono"/>
                        </a:rPr>
                        <a:t>EC2 size</a:t>
                      </a:r>
                      <a:endParaRPr sz="900">
                        <a:latin typeface="Roboto Mono"/>
                        <a:ea typeface="Roboto Mono"/>
                        <a:cs typeface="Roboto Mono"/>
                        <a:sym typeface="Roboto Mono"/>
                      </a:endParaRPr>
                    </a:p>
                    <a:p>
                      <a:pPr indent="0" lvl="0" marL="0" rtl="0" algn="l">
                        <a:spcBef>
                          <a:spcPts val="0"/>
                        </a:spcBef>
                        <a:spcAft>
                          <a:spcPts val="0"/>
                        </a:spcAft>
                        <a:buNone/>
                      </a:pPr>
                      <a:r>
                        <a:rPr lang="en" sz="900">
                          <a:latin typeface="Roboto Mono"/>
                          <a:ea typeface="Roboto Mono"/>
                          <a:cs typeface="Roboto Mono"/>
                          <a:sym typeface="Roboto Mono"/>
                        </a:rPr>
                        <a:t>AWS regions</a:t>
                      </a:r>
                      <a:endParaRPr sz="900">
                        <a:latin typeface="Roboto Mono"/>
                        <a:ea typeface="Roboto Mono"/>
                        <a:cs typeface="Roboto Mono"/>
                        <a:sym typeface="Roboto Mono"/>
                      </a:endParaRPr>
                    </a:p>
                  </a:txBody>
                  <a:tcPr marT="0" marB="0" marR="91425" marL="91425"/>
                </a:tc>
                <a:tc>
                  <a:txBody>
                    <a:bodyPr/>
                    <a:lstStyle/>
                    <a:p>
                      <a:pPr indent="0" lvl="0" marL="0" rtl="0" algn="l">
                        <a:spcBef>
                          <a:spcPts val="0"/>
                        </a:spcBef>
                        <a:spcAft>
                          <a:spcPts val="0"/>
                        </a:spcAft>
                        <a:buNone/>
                      </a:pPr>
                      <a:r>
                        <a:rPr lang="en" sz="900">
                          <a:latin typeface="Roboto Mono"/>
                          <a:ea typeface="Roboto Mono"/>
                          <a:cs typeface="Roboto Mono"/>
                          <a:sym typeface="Roboto Mono"/>
                        </a:rPr>
                        <a:t>Resize compute capacity to scale up as reqd. Use 25 gigabit nw interfaces and Enhanced nw Use appropriate regions and AZs</a:t>
                      </a:r>
                      <a:endParaRPr sz="900">
                        <a:latin typeface="Roboto Mono"/>
                        <a:ea typeface="Roboto Mono"/>
                        <a:cs typeface="Roboto Mono"/>
                        <a:sym typeface="Roboto Mono"/>
                      </a:endParaRPr>
                    </a:p>
                  </a:txBody>
                  <a:tcPr marT="0" marB="0"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30"/>
          <p:cNvSpPr txBox="1"/>
          <p:nvPr/>
        </p:nvSpPr>
        <p:spPr>
          <a:xfrm>
            <a:off x="304800" y="914400"/>
            <a:ext cx="8382600" cy="3000000"/>
          </a:xfrm>
          <a:prstGeom prst="rect">
            <a:avLst/>
          </a:prstGeom>
          <a:noFill/>
          <a:ln>
            <a:noFill/>
          </a:ln>
        </p:spPr>
        <p:txBody>
          <a:bodyPr anchorCtr="0" anchor="t" bIns="91425" lIns="91425" spcFirstLastPara="1" rIns="91425" wrap="square" tIns="91425">
            <a:noAutofit/>
          </a:bodyPr>
          <a:lstStyle/>
          <a:p>
            <a:pPr indent="-109219" lvl="0" marL="182880" rtl="0" algn="l">
              <a:spcBef>
                <a:spcPts val="0"/>
              </a:spcBef>
              <a:spcAft>
                <a:spcPts val="0"/>
              </a:spcAft>
              <a:buSzPts val="1000"/>
              <a:buFont typeface="Roboto Mono"/>
              <a:buAutoNum type="arabicPeriod"/>
            </a:pPr>
            <a:r>
              <a:rPr lang="en" sz="1000">
                <a:latin typeface="Roboto Mono"/>
                <a:ea typeface="Roboto Mono"/>
                <a:cs typeface="Roboto Mono"/>
                <a:sym typeface="Roboto Mono"/>
              </a:rPr>
              <a:t>If you are subscribed to AWS Shield Advanced, you have access to a number of CloudWatch metrics that can indicate that your application is being targeted. </a:t>
            </a:r>
            <a:r>
              <a:rPr b="1" lang="en" sz="1000">
                <a:solidFill>
                  <a:srgbClr val="FF0000"/>
                </a:solidFill>
                <a:latin typeface="Roboto Mono"/>
                <a:ea typeface="Roboto Mono"/>
                <a:cs typeface="Roboto Mono"/>
                <a:sym typeface="Roboto Mono"/>
              </a:rPr>
              <a:t>Shield advanced metrics </a:t>
            </a:r>
            <a:r>
              <a:rPr lang="en" sz="1000">
                <a:latin typeface="Roboto Mono"/>
                <a:ea typeface="Roboto Mono"/>
                <a:cs typeface="Roboto Mono"/>
                <a:sym typeface="Roboto Mono"/>
              </a:rPr>
              <a:t>- </a:t>
            </a:r>
            <a:r>
              <a:rPr b="1" lang="en" sz="1000">
                <a:solidFill>
                  <a:srgbClr val="0000FF"/>
                </a:solidFill>
                <a:latin typeface="Roboto Mono"/>
                <a:ea typeface="Roboto Mono"/>
                <a:cs typeface="Roboto Mono"/>
                <a:sym typeface="Roboto Mono"/>
              </a:rPr>
              <a:t>DDoSDetected, DDoSAttackBitsPerSecond</a:t>
            </a:r>
            <a:r>
              <a:rPr lang="en" sz="1000">
                <a:solidFill>
                  <a:srgbClr val="0000FF"/>
                </a:solidFill>
                <a:latin typeface="Roboto Mono"/>
                <a:ea typeface="Roboto Mono"/>
                <a:cs typeface="Roboto Mono"/>
                <a:sym typeface="Roboto Mono"/>
              </a:rPr>
              <a:t>, </a:t>
            </a:r>
            <a:r>
              <a:rPr b="1" lang="en" sz="1000">
                <a:solidFill>
                  <a:srgbClr val="0000FF"/>
                </a:solidFill>
                <a:latin typeface="Roboto Mono"/>
                <a:ea typeface="Roboto Mono"/>
                <a:cs typeface="Roboto Mono"/>
                <a:sym typeface="Roboto Mono"/>
              </a:rPr>
              <a:t>DDoSAttackPacketsPerSecond</a:t>
            </a:r>
            <a:r>
              <a:rPr lang="en" sz="1000">
                <a:solidFill>
                  <a:srgbClr val="0000FF"/>
                </a:solidFill>
                <a:latin typeface="Roboto Mono"/>
                <a:ea typeface="Roboto Mono"/>
                <a:cs typeface="Roboto Mono"/>
                <a:sym typeface="Roboto Mono"/>
              </a:rPr>
              <a:t>, or </a:t>
            </a:r>
            <a:r>
              <a:rPr b="1" lang="en" sz="1000">
                <a:solidFill>
                  <a:srgbClr val="0000FF"/>
                </a:solidFill>
                <a:latin typeface="Roboto Mono"/>
                <a:ea typeface="Roboto Mono"/>
                <a:cs typeface="Roboto Mono"/>
                <a:sym typeface="Roboto Mono"/>
              </a:rPr>
              <a:t>DDoSAttackRequestsPerSecond</a:t>
            </a:r>
            <a:endParaRPr sz="1000">
              <a:solidFill>
                <a:srgbClr val="0000FF"/>
              </a:solidFill>
              <a:latin typeface="Roboto Mono"/>
              <a:ea typeface="Roboto Mono"/>
              <a:cs typeface="Roboto Mono"/>
              <a:sym typeface="Roboto Mono"/>
            </a:endParaRPr>
          </a:p>
          <a:p>
            <a:pPr indent="-109219" lvl="0" marL="182880" rtl="0" algn="l">
              <a:spcBef>
                <a:spcPts val="1000"/>
              </a:spcBef>
              <a:spcAft>
                <a:spcPts val="0"/>
              </a:spcAft>
              <a:buSzPts val="1000"/>
              <a:buFont typeface="Roboto Mono"/>
              <a:buAutoNum type="arabicPeriod"/>
            </a:pPr>
            <a:r>
              <a:rPr lang="en" sz="1000">
                <a:latin typeface="Roboto Mono"/>
                <a:ea typeface="Roboto Mono"/>
                <a:cs typeface="Roboto Mono"/>
                <a:sym typeface="Roboto Mono"/>
              </a:rPr>
              <a:t>You can configure alarms to notify you when there is a DDoS attack in progress, so you can check your application’s health and decide whether to engage DRT. You can monitor these metrics by integrating CW with third-parties, such as Slack or PagerDuty.</a:t>
            </a:r>
            <a:endParaRPr sz="1000">
              <a:latin typeface="Roboto Mono"/>
              <a:ea typeface="Roboto Mono"/>
              <a:cs typeface="Roboto Mono"/>
              <a:sym typeface="Roboto Mono"/>
            </a:endParaRPr>
          </a:p>
          <a:p>
            <a:pPr indent="-109219" lvl="0" marL="182880" rtl="0" algn="l">
              <a:spcBef>
                <a:spcPts val="1000"/>
              </a:spcBef>
              <a:spcAft>
                <a:spcPts val="0"/>
              </a:spcAft>
              <a:buSzPts val="1000"/>
              <a:buFont typeface="Roboto Mono"/>
              <a:buAutoNum type="arabicPeriod"/>
            </a:pPr>
            <a:r>
              <a:rPr lang="en" sz="1000">
                <a:latin typeface="Roboto Mono"/>
                <a:ea typeface="Roboto Mono"/>
                <a:cs typeface="Roboto Mono"/>
                <a:sym typeface="Roboto Mono"/>
              </a:rPr>
              <a:t>An application layer attack can elevate many CW metrics. If you’re using </a:t>
            </a:r>
            <a:r>
              <a:rPr b="1" lang="en" sz="1000">
                <a:latin typeface="Roboto Mono"/>
                <a:ea typeface="Roboto Mono"/>
                <a:cs typeface="Roboto Mono"/>
                <a:sym typeface="Roboto Mono"/>
              </a:rPr>
              <a:t>AWS WAF</a:t>
            </a:r>
            <a:r>
              <a:rPr lang="en" sz="1000">
                <a:latin typeface="Roboto Mono"/>
                <a:ea typeface="Roboto Mono"/>
                <a:cs typeface="Roboto Mono"/>
                <a:sym typeface="Roboto Mono"/>
              </a:rPr>
              <a:t>, you can use CW to monitor and alarm on increases in requests that you’ve set in WAF to be allowed </a:t>
            </a:r>
            <a:r>
              <a:rPr b="1" lang="en" sz="1000">
                <a:solidFill>
                  <a:srgbClr val="FF0000"/>
                </a:solidFill>
                <a:latin typeface="Roboto Mono"/>
                <a:ea typeface="Roboto Mono"/>
                <a:cs typeface="Roboto Mono"/>
                <a:sym typeface="Roboto Mono"/>
              </a:rPr>
              <a:t>WAF metrics  </a:t>
            </a:r>
            <a:r>
              <a:rPr lang="en" sz="1000">
                <a:latin typeface="Roboto Mono"/>
                <a:ea typeface="Roboto Mono"/>
                <a:cs typeface="Roboto Mono"/>
                <a:sym typeface="Roboto Mono"/>
              </a:rPr>
              <a:t>(</a:t>
            </a:r>
            <a:r>
              <a:rPr b="1" lang="en" sz="1000">
                <a:solidFill>
                  <a:srgbClr val="FF00FF"/>
                </a:solidFill>
                <a:latin typeface="Roboto Mono"/>
                <a:ea typeface="Roboto Mono"/>
                <a:cs typeface="Roboto Mono"/>
                <a:sym typeface="Roboto Mono"/>
              </a:rPr>
              <a:t>AllowedRequests</a:t>
            </a:r>
            <a:r>
              <a:rPr lang="en" sz="1000">
                <a:latin typeface="Roboto Mono"/>
                <a:ea typeface="Roboto Mono"/>
                <a:cs typeface="Roboto Mono"/>
                <a:sym typeface="Roboto Mono"/>
              </a:rPr>
              <a:t>), counted (</a:t>
            </a:r>
            <a:r>
              <a:rPr b="1" lang="en" sz="1000">
                <a:solidFill>
                  <a:srgbClr val="FF00FF"/>
                </a:solidFill>
                <a:latin typeface="Roboto Mono"/>
                <a:ea typeface="Roboto Mono"/>
                <a:cs typeface="Roboto Mono"/>
                <a:sym typeface="Roboto Mono"/>
              </a:rPr>
              <a:t>CountedRequests</a:t>
            </a:r>
            <a:r>
              <a:rPr lang="en" sz="1000">
                <a:latin typeface="Roboto Mono"/>
                <a:ea typeface="Roboto Mono"/>
                <a:cs typeface="Roboto Mono"/>
                <a:sym typeface="Roboto Mono"/>
              </a:rPr>
              <a:t>), or blocked (</a:t>
            </a:r>
            <a:r>
              <a:rPr b="1" lang="en" sz="1000">
                <a:solidFill>
                  <a:srgbClr val="FF00FF"/>
                </a:solidFill>
                <a:latin typeface="Roboto Mono"/>
                <a:ea typeface="Roboto Mono"/>
                <a:cs typeface="Roboto Mono"/>
                <a:sym typeface="Roboto Mono"/>
              </a:rPr>
              <a:t>BlockedRequests</a:t>
            </a:r>
            <a:r>
              <a:rPr lang="en" sz="1000">
                <a:latin typeface="Roboto Mono"/>
                <a:ea typeface="Roboto Mono"/>
                <a:cs typeface="Roboto Mono"/>
                <a:sym typeface="Roboto Mono"/>
              </a:rPr>
              <a:t>). This allows you to receive a notification if the level of traffic exceeds what your application can handle. </a:t>
            </a:r>
            <a:endParaRPr sz="1000">
              <a:latin typeface="Roboto Mono"/>
              <a:ea typeface="Roboto Mono"/>
              <a:cs typeface="Roboto Mono"/>
              <a:sym typeface="Roboto Mono"/>
            </a:endParaRPr>
          </a:p>
          <a:p>
            <a:pPr indent="-109219" lvl="0" marL="182880" rtl="0" algn="l">
              <a:spcBef>
                <a:spcPts val="1000"/>
              </a:spcBef>
              <a:spcAft>
                <a:spcPts val="0"/>
              </a:spcAft>
              <a:buSzPts val="1000"/>
              <a:buFont typeface="Roboto Mono"/>
              <a:buAutoNum type="arabicPeriod"/>
            </a:pPr>
            <a:r>
              <a:rPr lang="en" sz="1000">
                <a:latin typeface="Roboto Mono"/>
                <a:ea typeface="Roboto Mono"/>
                <a:cs typeface="Roboto Mono"/>
                <a:sym typeface="Roboto Mono"/>
              </a:rPr>
              <a:t>AWS includes several additional metrics and alarms to notify you about an attack and to help you monitor your application’s resources. The AWS Shield console or API provide a summary and details about attacks that have been detected. In addition, the Global Threat Environment Dashboard provides summary information about all DDoS attacks that have been detected by AWS. </a:t>
            </a:r>
            <a:endParaRPr sz="1000">
              <a:latin typeface="Roboto Mono"/>
              <a:ea typeface="Roboto Mono"/>
              <a:cs typeface="Roboto Mono"/>
              <a:sym typeface="Roboto Mono"/>
            </a:endParaRPr>
          </a:p>
          <a:p>
            <a:pPr indent="-109219" lvl="0" marL="182880" rtl="0" algn="l">
              <a:spcBef>
                <a:spcPts val="1000"/>
              </a:spcBef>
              <a:spcAft>
                <a:spcPts val="1000"/>
              </a:spcAft>
              <a:buSzPts val="1000"/>
              <a:buFont typeface="Roboto Mono"/>
              <a:buAutoNum type="arabicPeriod"/>
            </a:pPr>
            <a:r>
              <a:rPr lang="en" sz="1000">
                <a:latin typeface="Roboto Mono"/>
                <a:ea typeface="Roboto Mono"/>
                <a:cs typeface="Roboto Mono"/>
                <a:sym typeface="Roboto Mono"/>
              </a:rPr>
              <a:t>Another tool that can help you gain visibility into traffic that is targeting your application is </a:t>
            </a:r>
            <a:r>
              <a:rPr b="1" lang="en" sz="1000">
                <a:latin typeface="Roboto Mono"/>
                <a:ea typeface="Roboto Mono"/>
                <a:cs typeface="Roboto Mono"/>
                <a:sym typeface="Roboto Mono"/>
              </a:rPr>
              <a:t>VPC Flow Logs</a:t>
            </a:r>
            <a:r>
              <a:rPr lang="en" sz="1000">
                <a:latin typeface="Roboto Mono"/>
                <a:ea typeface="Roboto Mono"/>
                <a:cs typeface="Roboto Mono"/>
                <a:sym typeface="Roboto Mono"/>
              </a:rPr>
              <a:t>. Each flow log record includes the following: source and destination IP addresses, source and destination ports, protocol, and the number of packets and bytes transferred during the capture window. You can use this information to help identify anomalies in network traffic and to identify a specific attack vector</a:t>
            </a:r>
            <a:endParaRPr sz="1000">
              <a:latin typeface="Roboto Mono"/>
              <a:ea typeface="Roboto Mono"/>
              <a:cs typeface="Roboto Mono"/>
              <a:sym typeface="Roboto Mono"/>
            </a:endParaRPr>
          </a:p>
        </p:txBody>
      </p:sp>
      <p:sp>
        <p:nvSpPr>
          <p:cNvPr id="149" name="Google Shape;149;p30"/>
          <p:cNvSpPr txBox="1"/>
          <p:nvPr>
            <p:ph type="title"/>
          </p:nvPr>
        </p:nvSpPr>
        <p:spPr>
          <a:xfrm>
            <a:off x="311700" y="642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0066"/>
                </a:solidFill>
              </a:rPr>
              <a:t>AWS Best Practices for DDoS Resiliency - monitoring &amp; Reacting</a:t>
            </a:r>
            <a:endParaRPr sz="3000">
              <a:solidFill>
                <a:srgbClr val="FF0066"/>
              </a:solidFill>
            </a:endParaRPr>
          </a:p>
          <a:p>
            <a:pPr indent="0" lvl="0" marL="0" rtl="0" algn="l">
              <a:spcBef>
                <a:spcPts val="0"/>
              </a:spcBef>
              <a:spcAft>
                <a:spcPts val="0"/>
              </a:spcAft>
              <a:buNone/>
            </a:pPr>
            <a:r>
              <a:rPr b="0" lang="en" sz="1100" u="sng">
                <a:solidFill>
                  <a:schemeClr val="hlink"/>
                </a:solidFill>
                <a:latin typeface="Roboto Mono"/>
                <a:ea typeface="Roboto Mono"/>
                <a:cs typeface="Roboto Mono"/>
                <a:sym typeface="Roboto Mono"/>
                <a:hlinkClick r:id="rId3"/>
              </a:rPr>
              <a:t>https://d1.awsstatic.com/whitepapers/Security/DDoS_White_Paper.pdf</a:t>
            </a:r>
            <a:endParaRPr sz="3000">
              <a:solidFill>
                <a:srgbClr val="FF0066"/>
              </a:solidFill>
              <a:latin typeface="Roboto Mono"/>
              <a:ea typeface="Roboto Mono"/>
              <a:cs typeface="Roboto Mono"/>
              <a:sym typeface="Roboto Mon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31"/>
          <p:cNvSpPr txBox="1"/>
          <p:nvPr>
            <p:ph type="title"/>
          </p:nvPr>
        </p:nvSpPr>
        <p:spPr>
          <a:xfrm>
            <a:off x="311700" y="642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0066"/>
                </a:solidFill>
              </a:rPr>
              <a:t>AWS Best Practices for DDoS Resiliency - Metrics</a:t>
            </a:r>
            <a:endParaRPr sz="3000">
              <a:solidFill>
                <a:srgbClr val="FF0066"/>
              </a:solidFill>
            </a:endParaRPr>
          </a:p>
          <a:p>
            <a:pPr indent="0" lvl="0" marL="0" rtl="0" algn="l">
              <a:spcBef>
                <a:spcPts val="0"/>
              </a:spcBef>
              <a:spcAft>
                <a:spcPts val="0"/>
              </a:spcAft>
              <a:buNone/>
            </a:pPr>
            <a:r>
              <a:rPr b="0" lang="en" sz="1100" u="sng">
                <a:solidFill>
                  <a:schemeClr val="hlink"/>
                </a:solidFill>
                <a:latin typeface="Roboto Mono"/>
                <a:ea typeface="Roboto Mono"/>
                <a:cs typeface="Roboto Mono"/>
                <a:sym typeface="Roboto Mono"/>
                <a:hlinkClick r:id="rId3"/>
              </a:rPr>
              <a:t>https://d1.awsstatic.com/whitepapers/Security/DDoS_White_Paper.pdf</a:t>
            </a:r>
            <a:endParaRPr sz="3000">
              <a:solidFill>
                <a:srgbClr val="FF0066"/>
              </a:solidFill>
              <a:latin typeface="Roboto Mono"/>
              <a:ea typeface="Roboto Mono"/>
              <a:cs typeface="Roboto Mono"/>
              <a:sym typeface="Roboto Mono"/>
            </a:endParaRPr>
          </a:p>
        </p:txBody>
      </p:sp>
      <p:pic>
        <p:nvPicPr>
          <p:cNvPr id="155" name="Google Shape;155;p31"/>
          <p:cNvPicPr preferRelativeResize="0"/>
          <p:nvPr/>
        </p:nvPicPr>
        <p:blipFill>
          <a:blip r:embed="rId4">
            <a:alphaModFix/>
          </a:blip>
          <a:stretch>
            <a:fillRect/>
          </a:stretch>
        </p:blipFill>
        <p:spPr>
          <a:xfrm>
            <a:off x="128209" y="1017650"/>
            <a:ext cx="4281734" cy="3973450"/>
          </a:xfrm>
          <a:prstGeom prst="rect">
            <a:avLst/>
          </a:prstGeom>
          <a:noFill/>
          <a:ln>
            <a:noFill/>
          </a:ln>
        </p:spPr>
      </p:pic>
      <p:pic>
        <p:nvPicPr>
          <p:cNvPr id="156" name="Google Shape;156;p31"/>
          <p:cNvPicPr preferRelativeResize="0"/>
          <p:nvPr/>
        </p:nvPicPr>
        <p:blipFill>
          <a:blip r:embed="rId5">
            <a:alphaModFix/>
          </a:blip>
          <a:stretch>
            <a:fillRect/>
          </a:stretch>
        </p:blipFill>
        <p:spPr>
          <a:xfrm>
            <a:off x="4562344" y="1017650"/>
            <a:ext cx="4429256" cy="376379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32"/>
          <p:cNvSpPr txBox="1"/>
          <p:nvPr>
            <p:ph type="title"/>
          </p:nvPr>
        </p:nvSpPr>
        <p:spPr>
          <a:xfrm>
            <a:off x="311700" y="642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0066"/>
                </a:solidFill>
              </a:rPr>
              <a:t>VPC Flow logs</a:t>
            </a:r>
            <a:endParaRPr sz="3000">
              <a:solidFill>
                <a:srgbClr val="FF0066"/>
              </a:solidFill>
            </a:endParaRPr>
          </a:p>
          <a:p>
            <a:pPr indent="0" lvl="0" marL="0" rtl="0" algn="l">
              <a:spcBef>
                <a:spcPts val="0"/>
              </a:spcBef>
              <a:spcAft>
                <a:spcPts val="0"/>
              </a:spcAft>
              <a:buNone/>
            </a:pPr>
            <a:r>
              <a:rPr b="0" lang="en" sz="1100" u="sng">
                <a:solidFill>
                  <a:schemeClr val="hlink"/>
                </a:solidFill>
                <a:latin typeface="Roboto Mono"/>
                <a:ea typeface="Roboto Mono"/>
                <a:cs typeface="Roboto Mono"/>
                <a:sym typeface="Roboto Mono"/>
                <a:hlinkClick r:id="rId3"/>
              </a:rPr>
              <a:t>https://aws.amazon.com/blogs/aws/vpc-flow-logs-log-and-view-network-traffic-flows/</a:t>
            </a:r>
            <a:endParaRPr sz="3000">
              <a:solidFill>
                <a:srgbClr val="FF0066"/>
              </a:solidFill>
              <a:latin typeface="Roboto Mono"/>
              <a:ea typeface="Roboto Mono"/>
              <a:cs typeface="Roboto Mono"/>
              <a:sym typeface="Roboto Mono"/>
            </a:endParaRPr>
          </a:p>
        </p:txBody>
      </p:sp>
      <p:sp>
        <p:nvSpPr>
          <p:cNvPr id="162" name="Google Shape;162;p32"/>
          <p:cNvSpPr txBox="1"/>
          <p:nvPr/>
        </p:nvSpPr>
        <p:spPr>
          <a:xfrm>
            <a:off x="99550" y="762000"/>
            <a:ext cx="4167900" cy="3844500"/>
          </a:xfrm>
          <a:prstGeom prst="rect">
            <a:avLst/>
          </a:prstGeom>
          <a:noFill/>
          <a:ln>
            <a:noFill/>
          </a:ln>
        </p:spPr>
        <p:txBody>
          <a:bodyPr anchorCtr="0" anchor="t" bIns="91425" lIns="91425" spcFirstLastPara="1" rIns="91425" wrap="square" tIns="0">
            <a:noAutofit/>
          </a:bodyPr>
          <a:lstStyle/>
          <a:p>
            <a:pPr indent="0" lvl="0" marL="0" rtl="0" algn="l">
              <a:lnSpc>
                <a:spcPct val="115000"/>
              </a:lnSpc>
              <a:spcBef>
                <a:spcPts val="1100"/>
              </a:spcBef>
              <a:spcAft>
                <a:spcPts val="0"/>
              </a:spcAft>
              <a:buNone/>
            </a:pPr>
            <a:r>
              <a:rPr lang="en" sz="900">
                <a:solidFill>
                  <a:srgbClr val="333333"/>
                </a:solidFill>
                <a:latin typeface="Roboto Mono"/>
                <a:ea typeface="Roboto Mono"/>
                <a:cs typeface="Roboto Mono"/>
                <a:sym typeface="Roboto Mono"/>
              </a:rPr>
              <a:t>Once enabled for a particular VPC, VPC subnet, or ENI, relevant network traffic will be logged to </a:t>
            </a:r>
            <a:r>
              <a:rPr lang="en" sz="900">
                <a:solidFill>
                  <a:srgbClr val="005B86"/>
                </a:solidFill>
                <a:uFill>
                  <a:noFill/>
                </a:uFill>
                <a:latin typeface="Roboto Mono"/>
                <a:ea typeface="Roboto Mono"/>
                <a:cs typeface="Roboto Mono"/>
                <a:sym typeface="Roboto Mono"/>
                <a:hlinkClick r:id="rId4"/>
              </a:rPr>
              <a:t>CloudWatch Logs</a:t>
            </a:r>
            <a:r>
              <a:rPr lang="en" sz="900">
                <a:solidFill>
                  <a:srgbClr val="333333"/>
                </a:solidFill>
                <a:latin typeface="Roboto Mono"/>
                <a:ea typeface="Roboto Mono"/>
                <a:cs typeface="Roboto Mono"/>
                <a:sym typeface="Roboto Mono"/>
              </a:rPr>
              <a:t>. </a:t>
            </a:r>
            <a:r>
              <a:rPr lang="en" sz="900">
                <a:solidFill>
                  <a:srgbClr val="333333"/>
                </a:solidFill>
                <a:latin typeface="Roboto Mono"/>
                <a:ea typeface="Roboto Mono"/>
                <a:cs typeface="Roboto Mono"/>
                <a:sym typeface="Roboto Mono"/>
              </a:rPr>
              <a:t>You can create alarms that will fire if certain types of traffic are detected; you can also create metrics to help you to identify trends and patterns.</a:t>
            </a:r>
            <a:endParaRPr sz="900">
              <a:solidFill>
                <a:srgbClr val="333333"/>
              </a:solidFill>
              <a:latin typeface="Roboto Mono"/>
              <a:ea typeface="Roboto Mono"/>
              <a:cs typeface="Roboto Mono"/>
              <a:sym typeface="Roboto Mono"/>
            </a:endParaRPr>
          </a:p>
          <a:p>
            <a:pPr indent="0" lvl="0" marL="0" rtl="0" algn="l">
              <a:lnSpc>
                <a:spcPct val="115000"/>
              </a:lnSpc>
              <a:spcBef>
                <a:spcPts val="1100"/>
              </a:spcBef>
              <a:spcAft>
                <a:spcPts val="0"/>
              </a:spcAft>
              <a:buNone/>
            </a:pPr>
            <a:r>
              <a:rPr lang="en" sz="900">
                <a:solidFill>
                  <a:srgbClr val="333333"/>
                </a:solidFill>
                <a:latin typeface="Roboto Mono"/>
                <a:ea typeface="Roboto Mono"/>
                <a:cs typeface="Roboto Mono"/>
                <a:sym typeface="Roboto Mono"/>
              </a:rPr>
              <a:t>The information captured includes information about allowed and denied traffic (based on security group and network ACL rules). </a:t>
            </a:r>
            <a:r>
              <a:rPr lang="en" sz="900">
                <a:latin typeface="Roboto Mono"/>
                <a:ea typeface="Roboto Mono"/>
                <a:cs typeface="Roboto Mono"/>
                <a:sym typeface="Roboto Mono"/>
              </a:rPr>
              <a:t>Each flow log record includes the following: </a:t>
            </a:r>
            <a:r>
              <a:rPr b="1" lang="en" sz="900">
                <a:latin typeface="Roboto Mono"/>
                <a:ea typeface="Roboto Mono"/>
                <a:cs typeface="Roboto Mono"/>
                <a:sym typeface="Roboto Mono"/>
              </a:rPr>
              <a:t>source and destination IP addresses</a:t>
            </a:r>
            <a:r>
              <a:rPr lang="en" sz="900">
                <a:latin typeface="Roboto Mono"/>
                <a:ea typeface="Roboto Mono"/>
                <a:cs typeface="Roboto Mono"/>
                <a:sym typeface="Roboto Mono"/>
              </a:rPr>
              <a:t>, </a:t>
            </a:r>
            <a:r>
              <a:rPr b="1" lang="en" sz="900">
                <a:latin typeface="Roboto Mono"/>
                <a:ea typeface="Roboto Mono"/>
                <a:cs typeface="Roboto Mono"/>
                <a:sym typeface="Roboto Mono"/>
              </a:rPr>
              <a:t>source </a:t>
            </a:r>
            <a:r>
              <a:rPr lang="en" sz="900">
                <a:latin typeface="Roboto Mono"/>
                <a:ea typeface="Roboto Mono"/>
                <a:cs typeface="Roboto Mono"/>
                <a:sym typeface="Roboto Mono"/>
              </a:rPr>
              <a:t>and </a:t>
            </a:r>
            <a:r>
              <a:rPr b="1" lang="en" sz="900">
                <a:latin typeface="Roboto Mono"/>
                <a:ea typeface="Roboto Mono"/>
                <a:cs typeface="Roboto Mono"/>
                <a:sym typeface="Roboto Mono"/>
              </a:rPr>
              <a:t>destination ports</a:t>
            </a:r>
            <a:r>
              <a:rPr lang="en" sz="900">
                <a:latin typeface="Roboto Mono"/>
                <a:ea typeface="Roboto Mono"/>
                <a:cs typeface="Roboto Mono"/>
                <a:sym typeface="Roboto Mono"/>
              </a:rPr>
              <a:t>, </a:t>
            </a:r>
            <a:r>
              <a:rPr b="1" lang="en" sz="900">
                <a:latin typeface="Roboto Mono"/>
                <a:ea typeface="Roboto Mono"/>
                <a:cs typeface="Roboto Mono"/>
                <a:sym typeface="Roboto Mono"/>
              </a:rPr>
              <a:t>IANA protocol</a:t>
            </a:r>
            <a:r>
              <a:rPr lang="en" sz="900">
                <a:latin typeface="Roboto Mono"/>
                <a:ea typeface="Roboto Mono"/>
                <a:cs typeface="Roboto Mono"/>
                <a:sym typeface="Roboto Mono"/>
              </a:rPr>
              <a:t>, and the </a:t>
            </a:r>
            <a:r>
              <a:rPr b="1" lang="en" sz="900">
                <a:latin typeface="Roboto Mono"/>
                <a:ea typeface="Roboto Mono"/>
                <a:cs typeface="Roboto Mono"/>
                <a:sym typeface="Roboto Mono"/>
              </a:rPr>
              <a:t>number of packets and bytes transferred </a:t>
            </a:r>
            <a:r>
              <a:rPr lang="en" sz="900">
                <a:latin typeface="Roboto Mono"/>
                <a:ea typeface="Roboto Mono"/>
                <a:cs typeface="Roboto Mono"/>
                <a:sym typeface="Roboto Mono"/>
              </a:rPr>
              <a:t>during the capture window </a:t>
            </a:r>
            <a:r>
              <a:rPr lang="en" sz="900">
                <a:solidFill>
                  <a:srgbClr val="333333"/>
                </a:solidFill>
                <a:latin typeface="Roboto Mono"/>
                <a:ea typeface="Roboto Mono"/>
                <a:cs typeface="Roboto Mono"/>
                <a:sym typeface="Roboto Mono"/>
              </a:rPr>
              <a:t>and an </a:t>
            </a:r>
            <a:r>
              <a:rPr b="1" lang="en" sz="900">
                <a:solidFill>
                  <a:srgbClr val="333333"/>
                </a:solidFill>
                <a:latin typeface="Roboto Mono"/>
                <a:ea typeface="Roboto Mono"/>
                <a:cs typeface="Roboto Mono"/>
                <a:sym typeface="Roboto Mono"/>
              </a:rPr>
              <a:t>action (ACCEPT or REJECT)</a:t>
            </a:r>
            <a:r>
              <a:rPr lang="en" sz="900">
                <a:solidFill>
                  <a:srgbClr val="333333"/>
                </a:solidFill>
                <a:latin typeface="Roboto Mono"/>
                <a:ea typeface="Roboto Mono"/>
                <a:cs typeface="Roboto Mono"/>
                <a:sym typeface="Roboto Mono"/>
              </a:rPr>
              <a:t>.</a:t>
            </a:r>
            <a:endParaRPr sz="900">
              <a:solidFill>
                <a:srgbClr val="333333"/>
              </a:solidFill>
              <a:latin typeface="Roboto Mono"/>
              <a:ea typeface="Roboto Mono"/>
              <a:cs typeface="Roboto Mono"/>
              <a:sym typeface="Roboto Mono"/>
            </a:endParaRPr>
          </a:p>
          <a:p>
            <a:pPr indent="0" lvl="0" marL="0" rtl="0" algn="l">
              <a:lnSpc>
                <a:spcPct val="115000"/>
              </a:lnSpc>
              <a:spcBef>
                <a:spcPts val="1100"/>
              </a:spcBef>
              <a:spcAft>
                <a:spcPts val="0"/>
              </a:spcAft>
              <a:buNone/>
            </a:pPr>
            <a:r>
              <a:rPr lang="en" sz="900">
                <a:solidFill>
                  <a:srgbClr val="333333"/>
                </a:solidFill>
                <a:latin typeface="Roboto Mono"/>
                <a:ea typeface="Roboto Mono"/>
                <a:cs typeface="Roboto Mono"/>
                <a:sym typeface="Roboto Mono"/>
              </a:rPr>
              <a:t>Each CW log group will contain a separate stream for each ENI. Each stream, in turn, contains a series of flow log records. The Flow Logs will not include any of the following traffic:</a:t>
            </a:r>
            <a:endParaRPr sz="900">
              <a:solidFill>
                <a:srgbClr val="333333"/>
              </a:solidFill>
              <a:latin typeface="Roboto Mono"/>
              <a:ea typeface="Roboto Mono"/>
              <a:cs typeface="Roboto Mono"/>
              <a:sym typeface="Roboto Mono"/>
            </a:endParaRPr>
          </a:p>
          <a:p>
            <a:pPr indent="-57150" lvl="0" marL="182880" rtl="0" algn="l">
              <a:lnSpc>
                <a:spcPct val="115000"/>
              </a:lnSpc>
              <a:spcBef>
                <a:spcPts val="1100"/>
              </a:spcBef>
              <a:spcAft>
                <a:spcPts val="0"/>
              </a:spcAft>
              <a:buClr>
                <a:srgbClr val="333333"/>
              </a:buClr>
              <a:buSzPts val="900"/>
              <a:buFont typeface="Roboto Mono"/>
              <a:buAutoNum type="arabicPeriod"/>
            </a:pPr>
            <a:r>
              <a:rPr lang="en" sz="900">
                <a:solidFill>
                  <a:srgbClr val="333333"/>
                </a:solidFill>
                <a:latin typeface="Roboto Mono"/>
                <a:ea typeface="Roboto Mono"/>
                <a:cs typeface="Roboto Mono"/>
                <a:sym typeface="Roboto Mono"/>
              </a:rPr>
              <a:t>Traffic to Amazon DNS servers, including queries for private hosted zones.</a:t>
            </a:r>
            <a:endParaRPr sz="900">
              <a:solidFill>
                <a:srgbClr val="333333"/>
              </a:solidFill>
              <a:latin typeface="Roboto Mono"/>
              <a:ea typeface="Roboto Mono"/>
              <a:cs typeface="Roboto Mono"/>
              <a:sym typeface="Roboto Mono"/>
            </a:endParaRPr>
          </a:p>
          <a:p>
            <a:pPr indent="-57150" lvl="0" marL="182880" rtl="0" algn="l">
              <a:lnSpc>
                <a:spcPct val="115000"/>
              </a:lnSpc>
              <a:spcBef>
                <a:spcPts val="0"/>
              </a:spcBef>
              <a:spcAft>
                <a:spcPts val="0"/>
              </a:spcAft>
              <a:buClr>
                <a:srgbClr val="333333"/>
              </a:buClr>
              <a:buSzPts val="900"/>
              <a:buFont typeface="Roboto Mono"/>
              <a:buAutoNum type="arabicPeriod"/>
            </a:pPr>
            <a:r>
              <a:rPr lang="en" sz="900">
                <a:solidFill>
                  <a:srgbClr val="333333"/>
                </a:solidFill>
                <a:latin typeface="Roboto Mono"/>
                <a:ea typeface="Roboto Mono"/>
                <a:cs typeface="Roboto Mono"/>
                <a:sym typeface="Roboto Mono"/>
              </a:rPr>
              <a:t>Windows license activation traffic for licenses provided by Amazon.</a:t>
            </a:r>
            <a:endParaRPr sz="900">
              <a:solidFill>
                <a:srgbClr val="333333"/>
              </a:solidFill>
              <a:latin typeface="Roboto Mono"/>
              <a:ea typeface="Roboto Mono"/>
              <a:cs typeface="Roboto Mono"/>
              <a:sym typeface="Roboto Mono"/>
            </a:endParaRPr>
          </a:p>
          <a:p>
            <a:pPr indent="-57150" lvl="0" marL="182880" rtl="0" algn="l">
              <a:lnSpc>
                <a:spcPct val="115000"/>
              </a:lnSpc>
              <a:spcBef>
                <a:spcPts val="0"/>
              </a:spcBef>
              <a:spcAft>
                <a:spcPts val="0"/>
              </a:spcAft>
              <a:buClr>
                <a:srgbClr val="333333"/>
              </a:buClr>
              <a:buSzPts val="900"/>
              <a:buFont typeface="Roboto Mono"/>
              <a:buAutoNum type="arabicPeriod"/>
            </a:pPr>
            <a:r>
              <a:rPr lang="en" sz="900">
                <a:solidFill>
                  <a:srgbClr val="333333"/>
                </a:solidFill>
                <a:latin typeface="Roboto Mono"/>
                <a:ea typeface="Roboto Mono"/>
                <a:cs typeface="Roboto Mono"/>
                <a:sym typeface="Roboto Mono"/>
              </a:rPr>
              <a:t>Requests for instance metadata.</a:t>
            </a:r>
            <a:endParaRPr sz="900">
              <a:solidFill>
                <a:srgbClr val="333333"/>
              </a:solidFill>
              <a:latin typeface="Roboto Mono"/>
              <a:ea typeface="Roboto Mono"/>
              <a:cs typeface="Roboto Mono"/>
              <a:sym typeface="Roboto Mono"/>
            </a:endParaRPr>
          </a:p>
          <a:p>
            <a:pPr indent="-57150" lvl="0" marL="182880" rtl="0" algn="l">
              <a:lnSpc>
                <a:spcPct val="115000"/>
              </a:lnSpc>
              <a:spcBef>
                <a:spcPts val="0"/>
              </a:spcBef>
              <a:spcAft>
                <a:spcPts val="0"/>
              </a:spcAft>
              <a:buClr>
                <a:srgbClr val="333333"/>
              </a:buClr>
              <a:buSzPts val="900"/>
              <a:buFont typeface="Roboto Mono"/>
              <a:buAutoNum type="arabicPeriod"/>
            </a:pPr>
            <a:r>
              <a:rPr lang="en" sz="900">
                <a:solidFill>
                  <a:srgbClr val="333333"/>
                </a:solidFill>
                <a:latin typeface="Roboto Mono"/>
                <a:ea typeface="Roboto Mono"/>
                <a:cs typeface="Roboto Mono"/>
                <a:sym typeface="Roboto Mono"/>
              </a:rPr>
              <a:t>DHCP requests or responses.</a:t>
            </a:r>
            <a:endParaRPr sz="900">
              <a:solidFill>
                <a:srgbClr val="333333"/>
              </a:solidFill>
              <a:latin typeface="Roboto Mono"/>
              <a:ea typeface="Roboto Mono"/>
              <a:cs typeface="Roboto Mono"/>
              <a:sym typeface="Roboto Mono"/>
            </a:endParaRPr>
          </a:p>
          <a:p>
            <a:pPr indent="0" lvl="0" marL="182880" rtl="0" algn="l">
              <a:lnSpc>
                <a:spcPct val="115000"/>
              </a:lnSpc>
              <a:spcBef>
                <a:spcPts val="1100"/>
              </a:spcBef>
              <a:spcAft>
                <a:spcPts val="1100"/>
              </a:spcAft>
              <a:buNone/>
            </a:pPr>
            <a:r>
              <a:t/>
            </a:r>
            <a:endParaRPr sz="900">
              <a:solidFill>
                <a:srgbClr val="333333"/>
              </a:solidFill>
              <a:latin typeface="Roboto Mono"/>
              <a:ea typeface="Roboto Mono"/>
              <a:cs typeface="Roboto Mono"/>
              <a:sym typeface="Roboto Mono"/>
            </a:endParaRPr>
          </a:p>
        </p:txBody>
      </p:sp>
      <p:pic>
        <p:nvPicPr>
          <p:cNvPr id="163" name="Google Shape;163;p32"/>
          <p:cNvPicPr preferRelativeResize="0"/>
          <p:nvPr/>
        </p:nvPicPr>
        <p:blipFill>
          <a:blip r:embed="rId5">
            <a:alphaModFix/>
          </a:blip>
          <a:stretch>
            <a:fillRect/>
          </a:stretch>
        </p:blipFill>
        <p:spPr>
          <a:xfrm>
            <a:off x="4349943" y="865250"/>
            <a:ext cx="3985826" cy="1479275"/>
          </a:xfrm>
          <a:prstGeom prst="rect">
            <a:avLst/>
          </a:prstGeom>
          <a:noFill/>
          <a:ln>
            <a:noFill/>
          </a:ln>
        </p:spPr>
      </p:pic>
      <p:pic>
        <p:nvPicPr>
          <p:cNvPr id="164" name="Google Shape;164;p32"/>
          <p:cNvPicPr preferRelativeResize="0"/>
          <p:nvPr/>
        </p:nvPicPr>
        <p:blipFill>
          <a:blip r:embed="rId6">
            <a:alphaModFix/>
          </a:blip>
          <a:stretch>
            <a:fillRect/>
          </a:stretch>
        </p:blipFill>
        <p:spPr>
          <a:xfrm>
            <a:off x="4349950" y="2490275"/>
            <a:ext cx="4106265" cy="24941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33"/>
          <p:cNvSpPr txBox="1"/>
          <p:nvPr>
            <p:ph type="title"/>
          </p:nvPr>
        </p:nvSpPr>
        <p:spPr>
          <a:xfrm>
            <a:off x="311700" y="642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0066"/>
                </a:solidFill>
              </a:rPr>
              <a:t>AWS Inspector</a:t>
            </a:r>
            <a:endParaRPr sz="3000">
              <a:solidFill>
                <a:srgbClr val="FF0066"/>
              </a:solidFill>
            </a:endParaRPr>
          </a:p>
          <a:p>
            <a:pPr indent="0" lvl="0" marL="0" rtl="0" algn="l">
              <a:spcBef>
                <a:spcPts val="0"/>
              </a:spcBef>
              <a:spcAft>
                <a:spcPts val="0"/>
              </a:spcAft>
              <a:buNone/>
            </a:pPr>
            <a:r>
              <a:rPr b="0" lang="en" sz="1100" u="sng">
                <a:solidFill>
                  <a:schemeClr val="hlink"/>
                </a:solidFill>
                <a:latin typeface="Droid Sans"/>
                <a:ea typeface="Droid Sans"/>
                <a:cs typeface="Droid Sans"/>
                <a:sym typeface="Droid Sans"/>
                <a:hlinkClick r:id="rId3"/>
              </a:rPr>
              <a:t>https://docs.aws.amazon.com/inspector/latest/userguide/inspector_introduction.html</a:t>
            </a:r>
            <a:endParaRPr sz="3000">
              <a:solidFill>
                <a:srgbClr val="FF0066"/>
              </a:solidFill>
              <a:latin typeface="Droid Sans"/>
              <a:ea typeface="Droid Sans"/>
              <a:cs typeface="Droid Sans"/>
              <a:sym typeface="Droid Sans"/>
            </a:endParaRPr>
          </a:p>
        </p:txBody>
      </p:sp>
      <p:sp>
        <p:nvSpPr>
          <p:cNvPr id="170" name="Google Shape;170;p33"/>
          <p:cNvSpPr txBox="1"/>
          <p:nvPr/>
        </p:nvSpPr>
        <p:spPr>
          <a:xfrm>
            <a:off x="76200" y="838200"/>
            <a:ext cx="3000000" cy="300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a:solidFill>
                  <a:srgbClr val="444444"/>
                </a:solidFill>
                <a:highlight>
                  <a:srgbClr val="FFFFFF"/>
                </a:highlight>
                <a:latin typeface="Droid Sans"/>
                <a:ea typeface="Droid Sans"/>
                <a:cs typeface="Droid Sans"/>
                <a:sym typeface="Droid Sans"/>
              </a:rPr>
              <a:t>Amazon Inspector tests the network accessibility of your Amazon EC2 instances and the security state of your applications that run on those instances. Amazon Inspector </a:t>
            </a:r>
            <a:r>
              <a:rPr lang="en" sz="1000">
                <a:solidFill>
                  <a:srgbClr val="0000FF"/>
                </a:solidFill>
                <a:highlight>
                  <a:srgbClr val="FFFFFF"/>
                </a:highlight>
                <a:latin typeface="Droid Sans"/>
                <a:ea typeface="Droid Sans"/>
                <a:cs typeface="Droid Sans"/>
                <a:sym typeface="Droid Sans"/>
              </a:rPr>
              <a:t>assesses applications for exposure, vulnerabilities, and deviations from best practices</a:t>
            </a:r>
            <a:r>
              <a:rPr lang="en" sz="1000">
                <a:solidFill>
                  <a:srgbClr val="444444"/>
                </a:solidFill>
                <a:highlight>
                  <a:srgbClr val="FFFFFF"/>
                </a:highlight>
                <a:latin typeface="Droid Sans"/>
                <a:ea typeface="Droid Sans"/>
                <a:cs typeface="Droid Sans"/>
                <a:sym typeface="Droid Sans"/>
              </a:rPr>
              <a:t>. After performing an assessment, Amazon Inspector produces a detailed list of security findings that is organized by level of severity.</a:t>
            </a:r>
            <a:endParaRPr sz="1000">
              <a:solidFill>
                <a:srgbClr val="444444"/>
              </a:solidFill>
              <a:highlight>
                <a:srgbClr val="FFFFFF"/>
              </a:highlight>
              <a:latin typeface="Droid Sans"/>
              <a:ea typeface="Droid Sans"/>
              <a:cs typeface="Droid Sans"/>
              <a:sym typeface="Droid Sans"/>
            </a:endParaRPr>
          </a:p>
          <a:p>
            <a:pPr indent="0" lvl="0" marL="0" rtl="0" algn="l">
              <a:lnSpc>
                <a:spcPct val="100000"/>
              </a:lnSpc>
              <a:spcBef>
                <a:spcPts val="1000"/>
              </a:spcBef>
              <a:spcAft>
                <a:spcPts val="0"/>
              </a:spcAft>
              <a:buNone/>
            </a:pPr>
            <a:r>
              <a:rPr lang="en" sz="1000">
                <a:solidFill>
                  <a:srgbClr val="444444"/>
                </a:solidFill>
                <a:highlight>
                  <a:srgbClr val="FFFFFF"/>
                </a:highlight>
                <a:latin typeface="Droid Sans"/>
                <a:ea typeface="Droid Sans"/>
                <a:cs typeface="Droid Sans"/>
                <a:sym typeface="Droid Sans"/>
              </a:rPr>
              <a:t>With Amazon Inspector, you can </a:t>
            </a:r>
            <a:r>
              <a:rPr lang="en" sz="1000">
                <a:solidFill>
                  <a:srgbClr val="0000FF"/>
                </a:solidFill>
                <a:highlight>
                  <a:srgbClr val="FFFFFF"/>
                </a:highlight>
                <a:latin typeface="Droid Sans"/>
                <a:ea typeface="Droid Sans"/>
                <a:cs typeface="Droid Sans"/>
                <a:sym typeface="Droid Sans"/>
              </a:rPr>
              <a:t>automate security vulnerability assessments throughout your development and deployment pipelines </a:t>
            </a:r>
            <a:r>
              <a:rPr lang="en" sz="1000">
                <a:solidFill>
                  <a:srgbClr val="444444"/>
                </a:solidFill>
                <a:highlight>
                  <a:srgbClr val="FFFFFF"/>
                </a:highlight>
                <a:latin typeface="Droid Sans"/>
                <a:ea typeface="Droid Sans"/>
                <a:cs typeface="Droid Sans"/>
                <a:sym typeface="Droid Sans"/>
              </a:rPr>
              <a:t>or for static production systems. This allows you to make security testing a regular part of development and IT operations.</a:t>
            </a:r>
            <a:endParaRPr sz="1000">
              <a:solidFill>
                <a:srgbClr val="444444"/>
              </a:solidFill>
              <a:highlight>
                <a:srgbClr val="FFFFFF"/>
              </a:highlight>
              <a:latin typeface="Droid Sans"/>
              <a:ea typeface="Droid Sans"/>
              <a:cs typeface="Droid Sans"/>
              <a:sym typeface="Droid Sans"/>
            </a:endParaRPr>
          </a:p>
          <a:p>
            <a:pPr indent="0" lvl="0" marL="0" rtl="0" algn="l">
              <a:lnSpc>
                <a:spcPct val="100000"/>
              </a:lnSpc>
              <a:spcBef>
                <a:spcPts val="1000"/>
              </a:spcBef>
              <a:spcAft>
                <a:spcPts val="1000"/>
              </a:spcAft>
              <a:buNone/>
            </a:pPr>
            <a:r>
              <a:rPr lang="en" sz="1000">
                <a:solidFill>
                  <a:srgbClr val="444444"/>
                </a:solidFill>
                <a:highlight>
                  <a:srgbClr val="FFFFFF"/>
                </a:highlight>
                <a:latin typeface="Droid Sans"/>
                <a:ea typeface="Droid Sans"/>
                <a:cs typeface="Droid Sans"/>
                <a:sym typeface="Droid Sans"/>
              </a:rPr>
              <a:t>Amazon Inspector also offers predefined software called an </a:t>
            </a:r>
            <a:r>
              <a:rPr i="1" lang="en" sz="1000">
                <a:solidFill>
                  <a:srgbClr val="444444"/>
                </a:solidFill>
                <a:highlight>
                  <a:srgbClr val="FFFFFF"/>
                </a:highlight>
                <a:latin typeface="Droid Sans"/>
                <a:ea typeface="Droid Sans"/>
                <a:cs typeface="Droid Sans"/>
                <a:sym typeface="Droid Sans"/>
              </a:rPr>
              <a:t>agent</a:t>
            </a:r>
            <a:r>
              <a:rPr lang="en" sz="1000">
                <a:solidFill>
                  <a:srgbClr val="444444"/>
                </a:solidFill>
                <a:highlight>
                  <a:srgbClr val="FFFFFF"/>
                </a:highlight>
                <a:latin typeface="Droid Sans"/>
                <a:ea typeface="Droid Sans"/>
                <a:cs typeface="Droid Sans"/>
                <a:sym typeface="Droid Sans"/>
              </a:rPr>
              <a:t> that you can optionally install in the operating system of the EC2 instances that you want to assess. The agent monitors the behavior of the EC2 instances, including network, file system, and process activity. It also collects a wide set of behavior and configuration data (telemetry).</a:t>
            </a:r>
            <a:endParaRPr sz="1000">
              <a:solidFill>
                <a:srgbClr val="444444"/>
              </a:solidFill>
              <a:highlight>
                <a:srgbClr val="FFFFFF"/>
              </a:highlight>
              <a:latin typeface="Droid Sans"/>
              <a:ea typeface="Droid Sans"/>
              <a:cs typeface="Droid Sans"/>
              <a:sym typeface="Droid Sans"/>
            </a:endParaRPr>
          </a:p>
        </p:txBody>
      </p:sp>
      <p:sp>
        <p:nvSpPr>
          <p:cNvPr id="171" name="Google Shape;171;p33"/>
          <p:cNvSpPr txBox="1"/>
          <p:nvPr/>
        </p:nvSpPr>
        <p:spPr>
          <a:xfrm>
            <a:off x="3124200" y="609600"/>
            <a:ext cx="3000000" cy="300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400"/>
              </a:spcBef>
              <a:spcAft>
                <a:spcPts val="0"/>
              </a:spcAft>
              <a:buNone/>
            </a:pPr>
            <a:r>
              <a:rPr b="1" lang="en" sz="900">
                <a:solidFill>
                  <a:srgbClr val="CC6600"/>
                </a:solidFill>
                <a:highlight>
                  <a:srgbClr val="FFFFFF"/>
                </a:highlight>
                <a:latin typeface="Droid Sans"/>
                <a:ea typeface="Droid Sans"/>
                <a:cs typeface="Droid Sans"/>
                <a:sym typeface="Droid Sans"/>
              </a:rPr>
              <a:t>Features of Amazon Inspector</a:t>
            </a:r>
            <a:endParaRPr b="1" sz="900">
              <a:solidFill>
                <a:srgbClr val="CC6600"/>
              </a:solidFill>
              <a:highlight>
                <a:srgbClr val="FFFFFF"/>
              </a:highlight>
              <a:latin typeface="Droid Sans"/>
              <a:ea typeface="Droid Sans"/>
              <a:cs typeface="Droid Sans"/>
              <a:sym typeface="Droid Sans"/>
            </a:endParaRPr>
          </a:p>
          <a:p>
            <a:pPr indent="-102869" lvl="0" marL="182880" rtl="0" algn="l">
              <a:lnSpc>
                <a:spcPct val="100000"/>
              </a:lnSpc>
              <a:spcBef>
                <a:spcPts val="1400"/>
              </a:spcBef>
              <a:spcAft>
                <a:spcPts val="0"/>
              </a:spcAft>
              <a:buClr>
                <a:srgbClr val="444444"/>
              </a:buClr>
              <a:buSzPts val="900"/>
              <a:buChar char="●"/>
            </a:pPr>
            <a:r>
              <a:rPr b="1" lang="en" sz="900">
                <a:solidFill>
                  <a:srgbClr val="444444"/>
                </a:solidFill>
                <a:highlight>
                  <a:srgbClr val="FFFFFF"/>
                </a:highlight>
                <a:latin typeface="Droid Sans"/>
                <a:ea typeface="Droid Sans"/>
                <a:cs typeface="Droid Sans"/>
                <a:sym typeface="Droid Sans"/>
              </a:rPr>
              <a:t>Configuration scanning and activity monitoring engine</a:t>
            </a:r>
            <a:r>
              <a:rPr lang="en" sz="900">
                <a:solidFill>
                  <a:srgbClr val="444444"/>
                </a:solidFill>
                <a:highlight>
                  <a:srgbClr val="FFFFFF"/>
                </a:highlight>
                <a:latin typeface="Droid Sans"/>
                <a:ea typeface="Droid Sans"/>
                <a:cs typeface="Droid Sans"/>
                <a:sym typeface="Droid Sans"/>
              </a:rPr>
              <a:t> – Amazon Inspector provides an agent that analyzes system and resource configuration. It also monitors activity to determine what an assessment target looks like, how it behaves, and its dependent components. The combination of this telemetry provides a complete picture of the target and its potential security or compliance issues.</a:t>
            </a:r>
            <a:endParaRPr sz="900">
              <a:solidFill>
                <a:srgbClr val="444444"/>
              </a:solidFill>
              <a:highlight>
                <a:srgbClr val="FFFFFF"/>
              </a:highlight>
              <a:latin typeface="Droid Sans"/>
              <a:ea typeface="Droid Sans"/>
              <a:cs typeface="Droid Sans"/>
              <a:sym typeface="Droid Sans"/>
            </a:endParaRPr>
          </a:p>
          <a:p>
            <a:pPr indent="-102869" lvl="0" marL="182880" rtl="0" algn="l">
              <a:lnSpc>
                <a:spcPct val="100000"/>
              </a:lnSpc>
              <a:spcBef>
                <a:spcPts val="1000"/>
              </a:spcBef>
              <a:spcAft>
                <a:spcPts val="0"/>
              </a:spcAft>
              <a:buClr>
                <a:srgbClr val="444444"/>
              </a:buClr>
              <a:buSzPts val="900"/>
              <a:buChar char="●"/>
            </a:pPr>
            <a:r>
              <a:rPr b="1" lang="en" sz="900">
                <a:solidFill>
                  <a:srgbClr val="444444"/>
                </a:solidFill>
                <a:highlight>
                  <a:srgbClr val="FFFFFF"/>
                </a:highlight>
                <a:latin typeface="Droid Sans"/>
                <a:ea typeface="Droid Sans"/>
                <a:cs typeface="Droid Sans"/>
                <a:sym typeface="Droid Sans"/>
              </a:rPr>
              <a:t>Built-in content library</a:t>
            </a:r>
            <a:r>
              <a:rPr lang="en" sz="900">
                <a:solidFill>
                  <a:srgbClr val="444444"/>
                </a:solidFill>
                <a:highlight>
                  <a:srgbClr val="FFFFFF"/>
                </a:highlight>
                <a:latin typeface="Droid Sans"/>
                <a:ea typeface="Droid Sans"/>
                <a:cs typeface="Droid Sans"/>
                <a:sym typeface="Droid Sans"/>
              </a:rPr>
              <a:t> – Amazon Inspector includes a built-in library of rules and reports. These include checks against best practices, common compliance standards, and vulnerabilities. The checks include detailed recommended steps for resolving potential security issues.</a:t>
            </a:r>
            <a:endParaRPr sz="900">
              <a:solidFill>
                <a:srgbClr val="444444"/>
              </a:solidFill>
              <a:highlight>
                <a:srgbClr val="FFFFFF"/>
              </a:highlight>
              <a:latin typeface="Droid Sans"/>
              <a:ea typeface="Droid Sans"/>
              <a:cs typeface="Droid Sans"/>
              <a:sym typeface="Droid Sans"/>
            </a:endParaRPr>
          </a:p>
          <a:p>
            <a:pPr indent="-102869" lvl="0" marL="182880" rtl="0" algn="l">
              <a:lnSpc>
                <a:spcPct val="100000"/>
              </a:lnSpc>
              <a:spcBef>
                <a:spcPts val="1200"/>
              </a:spcBef>
              <a:spcAft>
                <a:spcPts val="1000"/>
              </a:spcAft>
              <a:buClr>
                <a:srgbClr val="444444"/>
              </a:buClr>
              <a:buSzPts val="900"/>
              <a:buChar char="●"/>
            </a:pPr>
            <a:r>
              <a:rPr b="1" lang="en" sz="900">
                <a:solidFill>
                  <a:srgbClr val="444444"/>
                </a:solidFill>
                <a:highlight>
                  <a:srgbClr val="FFFFFF"/>
                </a:highlight>
                <a:latin typeface="Droid Sans"/>
                <a:ea typeface="Droid Sans"/>
                <a:cs typeface="Droid Sans"/>
                <a:sym typeface="Droid Sans"/>
              </a:rPr>
              <a:t>Automation through an API</a:t>
            </a:r>
            <a:r>
              <a:rPr lang="en" sz="900">
                <a:solidFill>
                  <a:srgbClr val="444444"/>
                </a:solidFill>
                <a:highlight>
                  <a:srgbClr val="FFFFFF"/>
                </a:highlight>
                <a:latin typeface="Droid Sans"/>
                <a:ea typeface="Droid Sans"/>
                <a:cs typeface="Droid Sans"/>
                <a:sym typeface="Droid Sans"/>
              </a:rPr>
              <a:t> – Amazon Inspector can be fully automated through an API. This allows you to incorporate security testing into the development and design process, including selecting, executing, and reporting the results of those tests.</a:t>
            </a:r>
            <a:endParaRPr sz="900">
              <a:solidFill>
                <a:srgbClr val="444444"/>
              </a:solidFill>
              <a:highlight>
                <a:srgbClr val="FFFFFF"/>
              </a:highlight>
              <a:latin typeface="Droid Sans"/>
              <a:ea typeface="Droid Sans"/>
              <a:cs typeface="Droid Sans"/>
              <a:sym typeface="Droid Sans"/>
            </a:endParaRPr>
          </a:p>
        </p:txBody>
      </p:sp>
      <p:sp>
        <p:nvSpPr>
          <p:cNvPr id="172" name="Google Shape;172;p33"/>
          <p:cNvSpPr txBox="1"/>
          <p:nvPr/>
        </p:nvSpPr>
        <p:spPr>
          <a:xfrm>
            <a:off x="6096000" y="457200"/>
            <a:ext cx="3000000" cy="45507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sz="1000" u="sng">
                <a:solidFill>
                  <a:srgbClr val="222222"/>
                </a:solidFill>
                <a:highlight>
                  <a:srgbClr val="FFFFFF"/>
                </a:highlight>
                <a:latin typeface="Droid Sans"/>
                <a:ea typeface="Droid Sans"/>
                <a:cs typeface="Droid Sans"/>
                <a:sym typeface="Droid Sans"/>
              </a:rPr>
              <a:t>Trusted Advisor</a:t>
            </a:r>
            <a:r>
              <a:rPr lang="en" sz="1000">
                <a:solidFill>
                  <a:srgbClr val="222222"/>
                </a:solidFill>
                <a:highlight>
                  <a:srgbClr val="FFFFFF"/>
                </a:highlight>
                <a:latin typeface="Droid Sans"/>
                <a:ea typeface="Droid Sans"/>
                <a:cs typeface="Droid Sans"/>
                <a:sym typeface="Droid Sans"/>
              </a:rPr>
              <a:t> gives counsel about your AWS Account in the regions of:</a:t>
            </a:r>
            <a:endParaRPr sz="1000">
              <a:solidFill>
                <a:srgbClr val="222222"/>
              </a:solidFill>
              <a:highlight>
                <a:srgbClr val="FFFFFF"/>
              </a:highlight>
              <a:latin typeface="Droid Sans"/>
              <a:ea typeface="Droid Sans"/>
              <a:cs typeface="Droid Sans"/>
              <a:sym typeface="Droid Sans"/>
            </a:endParaRPr>
          </a:p>
          <a:p>
            <a:pPr indent="0" lvl="0" marL="0" rtl="0" algn="l">
              <a:lnSpc>
                <a:spcPct val="100000"/>
              </a:lnSpc>
              <a:spcBef>
                <a:spcPts val="800"/>
              </a:spcBef>
              <a:spcAft>
                <a:spcPts val="0"/>
              </a:spcAft>
              <a:buNone/>
            </a:pPr>
            <a:r>
              <a:rPr lang="en" sz="1000">
                <a:solidFill>
                  <a:srgbClr val="222222"/>
                </a:solidFill>
                <a:highlight>
                  <a:srgbClr val="FFFFFF"/>
                </a:highlight>
                <a:latin typeface="Droid Sans"/>
                <a:ea typeface="Droid Sans"/>
                <a:cs typeface="Droid Sans"/>
                <a:sym typeface="Droid Sans"/>
              </a:rPr>
              <a:t>Cost Optimization, Fault Tolerance, Performance, Service Limits, Security</a:t>
            </a:r>
            <a:endParaRPr sz="1000">
              <a:solidFill>
                <a:srgbClr val="222222"/>
              </a:solidFill>
              <a:highlight>
                <a:srgbClr val="FFFFFF"/>
              </a:highlight>
              <a:latin typeface="Droid Sans"/>
              <a:ea typeface="Droid Sans"/>
              <a:cs typeface="Droid Sans"/>
              <a:sym typeface="Droid Sans"/>
            </a:endParaRPr>
          </a:p>
          <a:p>
            <a:pPr indent="0" lvl="0" marL="0" rtl="0" algn="l">
              <a:lnSpc>
                <a:spcPct val="100000"/>
              </a:lnSpc>
              <a:spcBef>
                <a:spcPts val="800"/>
              </a:spcBef>
              <a:spcAft>
                <a:spcPts val="0"/>
              </a:spcAft>
              <a:buNone/>
            </a:pPr>
            <a:r>
              <a:rPr lang="en" sz="1000">
                <a:solidFill>
                  <a:srgbClr val="0000FF"/>
                </a:solidFill>
                <a:highlight>
                  <a:srgbClr val="FFFFFF"/>
                </a:highlight>
                <a:latin typeface="Droid Sans"/>
                <a:ea typeface="Droid Sans"/>
                <a:cs typeface="Droid Sans"/>
                <a:sym typeface="Droid Sans"/>
              </a:rPr>
              <a:t>Trusted Advisor </a:t>
            </a:r>
            <a:r>
              <a:rPr lang="en" sz="1000">
                <a:solidFill>
                  <a:srgbClr val="434343"/>
                </a:solidFill>
                <a:highlight>
                  <a:srgbClr val="FFFFFF"/>
                </a:highlight>
                <a:latin typeface="Droid Sans"/>
                <a:ea typeface="Droid Sans"/>
                <a:cs typeface="Droid Sans"/>
                <a:sym typeface="Droid Sans"/>
              </a:rPr>
              <a:t>applies to the AWS account and AWS administrations, help customers follow general AWS best practices. </a:t>
            </a:r>
            <a:endParaRPr sz="1000">
              <a:solidFill>
                <a:srgbClr val="434343"/>
              </a:solidFill>
              <a:highlight>
                <a:srgbClr val="FFFFFF"/>
              </a:highlight>
              <a:latin typeface="Droid Sans"/>
              <a:ea typeface="Droid Sans"/>
              <a:cs typeface="Droid Sans"/>
              <a:sym typeface="Droid Sans"/>
            </a:endParaRPr>
          </a:p>
          <a:p>
            <a:pPr indent="0" lvl="0" marL="0" rtl="0" algn="l">
              <a:lnSpc>
                <a:spcPct val="100000"/>
              </a:lnSpc>
              <a:spcBef>
                <a:spcPts val="800"/>
              </a:spcBef>
              <a:spcAft>
                <a:spcPts val="0"/>
              </a:spcAft>
              <a:buNone/>
            </a:pPr>
            <a:r>
              <a:rPr lang="en" sz="1000">
                <a:solidFill>
                  <a:srgbClr val="0000FF"/>
                </a:solidFill>
                <a:highlight>
                  <a:srgbClr val="FFFFFF"/>
                </a:highlight>
                <a:latin typeface="Droid Sans"/>
                <a:ea typeface="Droid Sans"/>
                <a:cs typeface="Droid Sans"/>
                <a:sym typeface="Droid Sans"/>
              </a:rPr>
              <a:t>Amazon Inspector </a:t>
            </a:r>
            <a:r>
              <a:rPr lang="en" sz="1000">
                <a:solidFill>
                  <a:srgbClr val="434343"/>
                </a:solidFill>
                <a:highlight>
                  <a:srgbClr val="FFFFFF"/>
                </a:highlight>
                <a:latin typeface="Droid Sans"/>
                <a:ea typeface="Droid Sans"/>
                <a:cs typeface="Droid Sans"/>
                <a:sym typeface="Droid Sans"/>
              </a:rPr>
              <a:t>applies to the content of various EC2 occurrences. It is mostly about what happens on an instance: does the software conform to various best practises, patches installed etc.</a:t>
            </a:r>
            <a:endParaRPr sz="1000">
              <a:solidFill>
                <a:srgbClr val="434343"/>
              </a:solidFill>
              <a:highlight>
                <a:srgbClr val="FFFFFF"/>
              </a:highlight>
              <a:latin typeface="Droid Sans"/>
              <a:ea typeface="Droid Sans"/>
              <a:cs typeface="Droid Sans"/>
              <a:sym typeface="Droid Sans"/>
            </a:endParaRPr>
          </a:p>
          <a:p>
            <a:pPr indent="0" lvl="0" marL="0" rtl="0" algn="l">
              <a:lnSpc>
                <a:spcPct val="100000"/>
              </a:lnSpc>
              <a:spcBef>
                <a:spcPts val="800"/>
              </a:spcBef>
              <a:spcAft>
                <a:spcPts val="800"/>
              </a:spcAft>
              <a:buNone/>
            </a:pPr>
            <a:r>
              <a:rPr lang="en" sz="1000">
                <a:solidFill>
                  <a:srgbClr val="0000FF"/>
                </a:solidFill>
                <a:highlight>
                  <a:srgbClr val="FFFFFF"/>
                </a:highlight>
                <a:latin typeface="Droid Sans"/>
                <a:ea typeface="Droid Sans"/>
                <a:cs typeface="Droid Sans"/>
                <a:sym typeface="Droid Sans"/>
              </a:rPr>
              <a:t>Aws config rules </a:t>
            </a:r>
            <a:r>
              <a:rPr lang="en" sz="1000">
                <a:solidFill>
                  <a:srgbClr val="434343"/>
                </a:solidFill>
                <a:highlight>
                  <a:srgbClr val="FFFFFF"/>
                </a:highlight>
                <a:latin typeface="Droid Sans"/>
                <a:ea typeface="Droid Sans"/>
                <a:cs typeface="Droid Sans"/>
                <a:sym typeface="Droid Sans"/>
              </a:rPr>
              <a:t>are about resources. You can’t check what’s going on inside an instance but you could check that it’s running approved ami, has all of its volumes encrypted etc. There’s checks you can setup against lots of different types of resources.</a:t>
            </a:r>
            <a:endParaRPr sz="1000">
              <a:solidFill>
                <a:srgbClr val="434343"/>
              </a:solidFill>
              <a:highlight>
                <a:srgbClr val="FFFFFF"/>
              </a:highlight>
              <a:latin typeface="Droid Sans"/>
              <a:ea typeface="Droid Sans"/>
              <a:cs typeface="Droid Sans"/>
              <a:sym typeface="Droid Sans"/>
            </a:endParaRPr>
          </a:p>
        </p:txBody>
      </p:sp>
    </p:spTree>
  </p:cSld>
  <p:clrMapOvr>
    <a:masterClrMapping/>
  </p:clrMapOvr>
</p:sld>
</file>

<file path=ppt/theme/theme1.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